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9" name="Shape 269"/>
          <p:cNvSpPr/>
          <p:nvPr>
            <p:ph type="sldImg"/>
          </p:nvPr>
        </p:nvSpPr>
        <p:spPr>
          <a:xfrm>
            <a:off x="1143000" y="685800"/>
            <a:ext cx="4572000" cy="3429000"/>
          </a:xfrm>
          <a:prstGeom prst="rect">
            <a:avLst/>
          </a:prstGeom>
        </p:spPr>
        <p:txBody>
          <a:bodyPr/>
          <a:lstStyle/>
          <a:p>
            <a:pPr/>
          </a:p>
        </p:txBody>
      </p:sp>
      <p:sp>
        <p:nvSpPr>
          <p:cNvPr id="270" name="Shape 2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 Id="rId3" Type="http://schemas.openxmlformats.org/officeDocument/2006/relationships/hyperlink" Target="https://code4thought.eu/2025/02/19/generative-ai-quality-testing-a-standards-based-approach-for-reliability/" TargetMode="External"/><Relationship Id="rId4" Type="http://schemas.openxmlformats.org/officeDocument/2006/relationships/hyperlink" Target="https://www.iso.org/standard/80655.html" TargetMode="External"/></Relationships>

</file>

<file path=ppt/notesSlides/_rels/notesSlide2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lvl1pPr>
              <a:defRPr sz="1700"/>
            </a:lvl1pPr>
          </a:lstStyle>
          <a:p>
            <a:pPr/>
            <a:r>
              <a:t>1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defRPr sz="1700"/>
            </a:pPr>
            <a:r>
              <a:t>2 min</a:t>
            </a:r>
          </a:p>
          <a:p>
            <a:pPr>
              <a:defRPr sz="1700"/>
            </a:pPr>
            <a:r>
              <a:t>Business Systems Manufacturer</a:t>
            </a:r>
          </a:p>
          <a:p>
            <a:pPr>
              <a:defRPr sz="1700"/>
            </a:pPr>
            <a:r>
              <a:t>The Initiative</a:t>
            </a:r>
          </a:p>
          <a:p>
            <a:pPr>
              <a:defRPr sz="1700"/>
            </a:pPr>
            <a:r>
              <a:t>Sharp Business Systems implemented AI-powered sales intelligence embedded directly into existing sales workflows. The focus was on targeted, practical use cases—reviving dormant accounts, prioritizing high-fit prospects, and strengthening customer relationships—rather than broad AI experimentation or chatbots.</a:t>
            </a:r>
          </a:p>
          <a:p>
            <a:pPr>
              <a:defRPr sz="1700"/>
            </a:pPr>
          </a:p>
          <a:p>
            <a:pPr>
              <a:defRPr sz="1700"/>
            </a:pPr>
            <a:r>
              <a:t>Engineering / Tech Debt Context</a:t>
            </a:r>
          </a:p>
          <a:p>
            <a:pPr>
              <a:defRPr sz="1700"/>
            </a:pPr>
            <a:r>
              <a:t>Success depended on strengthening data infrastructure. Company integrated AI tools with reliable, real-time business intelligence (account-fit scores, intent signals, org changes), ensuring recommendations were trustworthy. This reduced friction from fragmented or outdated data that typically undermines AI adoption.</a:t>
            </a:r>
          </a:p>
          <a:p>
            <a:pPr>
              <a:defRPr sz="1700"/>
            </a:pPr>
          </a:p>
          <a:p>
            <a:pPr>
              <a:defRPr sz="1700"/>
            </a:pPr>
            <a:r>
              <a:t>The Outcome</a:t>
            </a:r>
          </a:p>
          <a:p>
            <a:pPr>
              <a:defRPr sz="1700"/>
            </a:pPr>
            <a:r>
              <a:t>Sales, inside sales, and marketing teams aligned around shared intelligence, enabling better timing, prioritization, and messaging. The result was measurable account expansion across multiple product lines, with AI accelerating access to high-value human interactions rather than replacing them.</a:t>
            </a:r>
          </a:p>
          <a:p>
            <a:pPr>
              <a:defRPr sz="1700"/>
            </a:pPr>
          </a:p>
          <a:p>
            <a:pPr>
              <a:defRPr sz="1700"/>
            </a:pPr>
            <a:r>
              <a:t>Sales is still a human process and AI helps us get to the important human interactions faster.</a:t>
            </a:r>
          </a:p>
          <a:p>
            <a:pPr>
              <a:defRPr sz="1700"/>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defRPr sz="1700"/>
            </a:pPr>
            <a:r>
              <a:t>14 min</a:t>
            </a:r>
          </a:p>
          <a:p>
            <a:pPr>
              <a:defRPr sz="1700"/>
            </a:pPr>
            <a:r>
              <a:t>No Miro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lvl1pPr>
              <a:defRPr sz="1700"/>
            </a:lvl1pPr>
          </a:lstStyle>
          <a:p>
            <a:pPr/>
            <a:r>
              <a:t>1 min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defRPr sz="1600">
                <a:latin typeface="+mj-lt"/>
                <a:ea typeface="+mj-ea"/>
                <a:cs typeface="+mj-cs"/>
                <a:sym typeface="Helvetica"/>
              </a:defRPr>
            </a:pPr>
            <a:r>
              <a:t>9 min</a:t>
            </a:r>
          </a:p>
          <a:p>
            <a:pPr>
              <a:defRPr sz="1600">
                <a:latin typeface="+mj-lt"/>
                <a:ea typeface="+mj-ea"/>
                <a:cs typeface="+mj-cs"/>
                <a:sym typeface="Helvetica"/>
              </a:defRPr>
            </a:pPr>
          </a:p>
          <a:p>
            <a:pPr>
              <a:defRPr sz="1600">
                <a:latin typeface="+mj-lt"/>
                <a:ea typeface="+mj-ea"/>
                <a:cs typeface="+mj-cs"/>
                <a:sym typeface="Helvetica"/>
              </a:defRPr>
            </a:pPr>
            <a:r>
              <a:t>Up to now, we’ve talked about why AI initiatives trigger hidden work—especially in parts of the enterprise where data infrastructure wasn’t valuable enough to modernize before AI.</a:t>
            </a:r>
          </a:p>
          <a:p>
            <a:pPr>
              <a:defRPr sz="1600">
                <a:latin typeface="+mj-lt"/>
                <a:ea typeface="+mj-ea"/>
                <a:cs typeface="+mj-cs"/>
                <a:sym typeface="Helvetica"/>
              </a:defRPr>
            </a:pPr>
          </a:p>
          <a:p>
            <a:pPr>
              <a:defRPr sz="1600">
                <a:latin typeface="+mj-lt"/>
                <a:ea typeface="+mj-ea"/>
                <a:cs typeface="+mj-cs"/>
                <a:sym typeface="Helvetica"/>
              </a:defRPr>
            </a:pPr>
            <a:r>
              <a:t>This hierarchy explains where that hidden work lives, why it shows up late, and why it often dominates schedule, scope, and cost.</a:t>
            </a:r>
          </a:p>
          <a:p>
            <a:pPr>
              <a:defRPr sz="1600">
                <a:latin typeface="+mj-lt"/>
                <a:ea typeface="+mj-ea"/>
                <a:cs typeface="+mj-cs"/>
                <a:sym typeface="Helvetica"/>
              </a:defRPr>
            </a:pPr>
          </a:p>
          <a:p>
            <a:pPr>
              <a:defRPr sz="1600">
                <a:latin typeface="+mj-lt"/>
                <a:ea typeface="+mj-ea"/>
                <a:cs typeface="+mj-cs"/>
                <a:sym typeface="Helvetica"/>
              </a:defRPr>
            </a:pPr>
            <a:r>
              <a:t>As project managers, your job isn’t to become data scientists—it’s to ask the right questions early and plan for what this hierarchy makes unavoidable.</a:t>
            </a:r>
          </a:p>
          <a:p>
            <a:pPr>
              <a:defRPr sz="1600">
                <a:latin typeface="+mj-lt"/>
                <a:ea typeface="+mj-ea"/>
                <a:cs typeface="+mj-cs"/>
                <a:sym typeface="Helvetica"/>
              </a:defRPr>
            </a:pPr>
          </a:p>
          <a:p>
            <a:pPr>
              <a:defRPr sz="1600">
                <a:latin typeface="+mj-lt"/>
                <a:ea typeface="+mj-ea"/>
                <a:cs typeface="+mj-cs"/>
                <a:sym typeface="Helvetica"/>
              </a:defRPr>
            </a:pPr>
            <a:r>
              <a:t>In AI programs, the model is rarely the risk. The risk is discovering—too late—that the organization hasn’t yet earned the right to use one.</a:t>
            </a:r>
          </a:p>
          <a:p>
            <a:pPr>
              <a:defRPr sz="1600">
                <a:latin typeface="+mj-lt"/>
                <a:ea typeface="+mj-ea"/>
                <a:cs typeface="+mj-cs"/>
                <a:sym typeface="Helvetica"/>
              </a:defRPr>
            </a:pPr>
          </a:p>
          <a:p>
            <a:pPr>
              <a:defRPr sz="1600">
                <a:latin typeface="+mj-lt"/>
                <a:ea typeface="+mj-ea"/>
                <a:cs typeface="+mj-cs"/>
                <a:sym typeface="Helvetica"/>
              </a:defRPr>
            </a:pPr>
            <a:r>
              <a:t>—</a:t>
            </a:r>
          </a:p>
          <a:p>
            <a:pPr>
              <a:defRPr sz="1600">
                <a:latin typeface="+mj-lt"/>
                <a:ea typeface="+mj-ea"/>
                <a:cs typeface="+mj-cs"/>
                <a:sym typeface="Helvetica"/>
              </a:defRPr>
            </a:pPr>
          </a:p>
          <a:p>
            <a:pPr>
              <a:defRPr sz="1600">
                <a:latin typeface="+mj-lt"/>
                <a:ea typeface="+mj-ea"/>
                <a:cs typeface="+mj-cs"/>
                <a:sym typeface="Helvetica"/>
              </a:defRPr>
            </a:pPr>
            <a:r>
              <a:t>The Hierarchy (bottom → top)</a:t>
            </a:r>
          </a:p>
          <a:p>
            <a:pPr>
              <a:defRPr b="1" sz="1600">
                <a:latin typeface="+mj-lt"/>
                <a:ea typeface="+mj-ea"/>
                <a:cs typeface="+mj-cs"/>
                <a:sym typeface="Helvetica"/>
              </a:defRPr>
            </a:pPr>
            <a:r>
              <a:t>1. Data Availability / Collection</a:t>
            </a:r>
          </a:p>
          <a:p>
            <a:pPr>
              <a:defRPr b="1" sz="1600">
                <a:latin typeface="+mj-lt"/>
                <a:ea typeface="+mj-ea"/>
                <a:cs typeface="+mj-cs"/>
                <a:sym typeface="Helvetica"/>
              </a:defRPr>
            </a:pPr>
            <a:r>
              <a:t>What it means</a:t>
            </a:r>
          </a:p>
          <a:p>
            <a:pPr>
              <a:defRPr sz="1600">
                <a:latin typeface="+mj-lt"/>
                <a:ea typeface="+mj-ea"/>
                <a:cs typeface="+mj-cs"/>
                <a:sym typeface="Helvetica"/>
              </a:defRPr>
            </a:pPr>
            <a:r>
              <a:t>The data exists, can be accessed, and can be legally and ethically used.</a:t>
            </a:r>
          </a:p>
          <a:p>
            <a:pPr>
              <a:defRPr sz="1600">
                <a:latin typeface="+mj-lt"/>
                <a:ea typeface="+mj-ea"/>
                <a:cs typeface="+mj-cs"/>
                <a:sym typeface="Helvetica"/>
              </a:defRPr>
            </a:pPr>
            <a:r>
              <a:t>Includes system access, ownership, permissions, retention policies, and compliance constraints.</a:t>
            </a:r>
          </a:p>
          <a:p>
            <a:pPr>
              <a:defRPr sz="1600">
                <a:latin typeface="+mj-lt"/>
                <a:ea typeface="+mj-ea"/>
                <a:cs typeface="+mj-cs"/>
                <a:sym typeface="Helvetica"/>
              </a:defRPr>
            </a:pPr>
          </a:p>
          <a:p>
            <a:pPr>
              <a:defRPr b="1" sz="1600">
                <a:latin typeface="+mj-lt"/>
                <a:ea typeface="+mj-ea"/>
                <a:cs typeface="+mj-cs"/>
                <a:sym typeface="Helvetica"/>
              </a:defRPr>
            </a:pPr>
            <a:r>
              <a:t>Why it matters</a:t>
            </a:r>
          </a:p>
          <a:p>
            <a:pPr>
              <a:defRPr sz="1600">
                <a:latin typeface="+mj-lt"/>
                <a:ea typeface="+mj-ea"/>
                <a:cs typeface="+mj-cs"/>
                <a:sym typeface="Helvetica"/>
              </a:defRPr>
            </a:pPr>
            <a:r>
              <a:t>Many enterprises discover that data technically exists but is locked in legacy systems, vendor platforms, or informal workflows.</a:t>
            </a:r>
          </a:p>
          <a:p>
            <a:pPr>
              <a:defRPr sz="1600">
                <a:latin typeface="+mj-lt"/>
                <a:ea typeface="+mj-ea"/>
                <a:cs typeface="+mj-cs"/>
                <a:sym typeface="Helvetica"/>
              </a:defRPr>
            </a:pPr>
          </a:p>
          <a:p>
            <a:pPr>
              <a:defRPr b="1" sz="1600">
                <a:latin typeface="+mj-lt"/>
                <a:ea typeface="+mj-ea"/>
                <a:cs typeface="+mj-cs"/>
                <a:sym typeface="Helvetica"/>
              </a:defRPr>
            </a:pPr>
            <a:r>
              <a:t>Common latent work</a:t>
            </a:r>
          </a:p>
          <a:p>
            <a:pPr>
              <a:defRPr sz="1600">
                <a:latin typeface="+mj-lt"/>
                <a:ea typeface="+mj-ea"/>
                <a:cs typeface="+mj-cs"/>
                <a:sym typeface="Helvetica"/>
              </a:defRPr>
            </a:pPr>
            <a:r>
              <a:t>Extracting data from old systems</a:t>
            </a:r>
          </a:p>
          <a:p>
            <a:pPr>
              <a:defRPr sz="1600">
                <a:latin typeface="+mj-lt"/>
                <a:ea typeface="+mj-ea"/>
                <a:cs typeface="+mj-cs"/>
                <a:sym typeface="Helvetica"/>
              </a:defRPr>
            </a:pPr>
            <a:r>
              <a:t>Negotiating access with system owners</a:t>
            </a:r>
          </a:p>
          <a:p>
            <a:pPr>
              <a:defRPr sz="1600">
                <a:latin typeface="+mj-lt"/>
                <a:ea typeface="+mj-ea"/>
                <a:cs typeface="+mj-cs"/>
                <a:sym typeface="Helvetica"/>
              </a:defRPr>
            </a:pPr>
            <a:r>
              <a:t>Untangling compliance, privacy, or contractual limits</a:t>
            </a:r>
          </a:p>
          <a:p>
            <a:pPr>
              <a:defRPr sz="1600">
                <a:latin typeface="+mj-lt"/>
                <a:ea typeface="+mj-ea"/>
                <a:cs typeface="+mj-cs"/>
                <a:sym typeface="Helvetica"/>
              </a:defRPr>
            </a:pPr>
          </a:p>
          <a:p>
            <a:pPr>
              <a:defRPr b="1" sz="1600">
                <a:latin typeface="+mj-lt"/>
                <a:ea typeface="+mj-ea"/>
                <a:cs typeface="+mj-cs"/>
                <a:sym typeface="Helvetica"/>
              </a:defRPr>
            </a:pPr>
            <a:r>
              <a:t>PM lens</a:t>
            </a:r>
          </a:p>
          <a:p>
            <a:pPr>
              <a:defRPr sz="1600">
                <a:latin typeface="+mj-lt"/>
                <a:ea typeface="+mj-ea"/>
                <a:cs typeface="+mj-cs"/>
                <a:sym typeface="Helvetica"/>
              </a:defRPr>
            </a:pPr>
            <a:r>
              <a:t>Ask early: “What data sources does this depend on, and who controls them?”</a:t>
            </a:r>
          </a:p>
          <a:p>
            <a:pPr>
              <a:defRPr sz="1600">
                <a:latin typeface="+mj-lt"/>
                <a:ea typeface="+mj-ea"/>
                <a:cs typeface="+mj-cs"/>
                <a:sym typeface="Helvetica"/>
              </a:defRPr>
            </a:pPr>
            <a:r>
              <a:t>Risk signal: “We think the data is there” without named systems or owners.</a:t>
            </a:r>
          </a:p>
          <a:p>
            <a:pPr>
              <a:defRPr sz="1600">
                <a:latin typeface="+mj-lt"/>
                <a:ea typeface="+mj-ea"/>
                <a:cs typeface="+mj-cs"/>
                <a:sym typeface="Helvetica"/>
              </a:defRPr>
            </a:pPr>
          </a:p>
          <a:p>
            <a:pPr>
              <a:defRPr b="1" sz="1600">
                <a:latin typeface="+mj-lt"/>
                <a:ea typeface="+mj-ea"/>
                <a:cs typeface="+mj-cs"/>
                <a:sym typeface="Helvetica"/>
              </a:defRPr>
            </a:pPr>
            <a:r>
              <a:t>2. Data Quality</a:t>
            </a:r>
          </a:p>
          <a:p>
            <a:pPr>
              <a:defRPr b="1" sz="1600">
                <a:latin typeface="+mj-lt"/>
                <a:ea typeface="+mj-ea"/>
                <a:cs typeface="+mj-cs"/>
                <a:sym typeface="Helvetica"/>
              </a:defRPr>
            </a:pPr>
            <a:r>
              <a:t>What it means</a:t>
            </a:r>
          </a:p>
          <a:p>
            <a:pPr>
              <a:defRPr sz="1600">
                <a:latin typeface="+mj-lt"/>
                <a:ea typeface="+mj-ea"/>
                <a:cs typeface="+mj-cs"/>
                <a:sym typeface="Helvetica"/>
              </a:defRPr>
            </a:pPr>
            <a:r>
              <a:t>The data is accurate, complete, consistent, and timely enough to be useful.</a:t>
            </a:r>
          </a:p>
          <a:p>
            <a:pPr>
              <a:defRPr sz="1600">
                <a:latin typeface="+mj-lt"/>
                <a:ea typeface="+mj-ea"/>
                <a:cs typeface="+mj-cs"/>
                <a:sym typeface="Helvetica"/>
              </a:defRPr>
            </a:pPr>
            <a:r>
              <a:t>Low-quality data produces confident-looking but wrong AI outputs.</a:t>
            </a:r>
          </a:p>
          <a:p>
            <a:pPr>
              <a:defRPr sz="1600">
                <a:latin typeface="+mj-lt"/>
                <a:ea typeface="+mj-ea"/>
                <a:cs typeface="+mj-cs"/>
                <a:sym typeface="Helvetica"/>
              </a:defRPr>
            </a:pPr>
          </a:p>
          <a:p>
            <a:pPr>
              <a:defRPr b="1" sz="1600">
                <a:latin typeface="+mj-lt"/>
                <a:ea typeface="+mj-ea"/>
                <a:cs typeface="+mj-cs"/>
                <a:sym typeface="Helvetica"/>
              </a:defRPr>
            </a:pPr>
            <a:r>
              <a:t>Why it matters</a:t>
            </a:r>
          </a:p>
          <a:p>
            <a:pPr>
              <a:defRPr sz="1600">
                <a:latin typeface="+mj-lt"/>
                <a:ea typeface="+mj-ea"/>
                <a:cs typeface="+mj-cs"/>
                <a:sym typeface="Helvetica"/>
              </a:defRPr>
            </a:pPr>
            <a:r>
              <a:t>AI systems amplify data problems instead of smoothing them out.</a:t>
            </a:r>
          </a:p>
          <a:p>
            <a:pPr>
              <a:defRPr sz="1600">
                <a:latin typeface="+mj-lt"/>
                <a:ea typeface="+mj-ea"/>
                <a:cs typeface="+mj-cs"/>
                <a:sym typeface="Helvetica"/>
              </a:defRPr>
            </a:pPr>
            <a:r>
              <a:t>Quality issues are often invisible until models start failing.</a:t>
            </a:r>
          </a:p>
          <a:p>
            <a:pPr>
              <a:defRPr sz="1600">
                <a:latin typeface="+mj-lt"/>
                <a:ea typeface="+mj-ea"/>
                <a:cs typeface="+mj-cs"/>
                <a:sym typeface="Helvetica"/>
              </a:defRPr>
            </a:pPr>
          </a:p>
          <a:p>
            <a:pPr>
              <a:defRPr b="1" sz="1600">
                <a:latin typeface="+mj-lt"/>
                <a:ea typeface="+mj-ea"/>
                <a:cs typeface="+mj-cs"/>
                <a:sym typeface="Helvetica"/>
              </a:defRPr>
            </a:pPr>
            <a:r>
              <a:t>Common latent work</a:t>
            </a:r>
          </a:p>
          <a:p>
            <a:pPr>
              <a:defRPr sz="1600">
                <a:latin typeface="+mj-lt"/>
                <a:ea typeface="+mj-ea"/>
                <a:cs typeface="+mj-cs"/>
                <a:sym typeface="Helvetica"/>
              </a:defRPr>
            </a:pPr>
            <a:r>
              <a:t>Fixing missing fields, duplicates, conflicting definitions</a:t>
            </a:r>
          </a:p>
          <a:p>
            <a:pPr>
              <a:defRPr sz="1600">
                <a:latin typeface="+mj-lt"/>
                <a:ea typeface="+mj-ea"/>
                <a:cs typeface="+mj-cs"/>
                <a:sym typeface="Helvetica"/>
              </a:defRPr>
            </a:pPr>
            <a:r>
              <a:t>Retrofitting validation rules that were never needed before</a:t>
            </a:r>
          </a:p>
          <a:p>
            <a:pPr>
              <a:defRPr sz="1600">
                <a:latin typeface="+mj-lt"/>
                <a:ea typeface="+mj-ea"/>
                <a:cs typeface="+mj-cs"/>
                <a:sym typeface="Helvetica"/>
              </a:defRPr>
            </a:pPr>
          </a:p>
          <a:p>
            <a:pPr>
              <a:defRPr b="1" sz="1600">
                <a:latin typeface="+mj-lt"/>
                <a:ea typeface="+mj-ea"/>
                <a:cs typeface="+mj-cs"/>
                <a:sym typeface="Helvetica"/>
              </a:defRPr>
            </a:pPr>
            <a:r>
              <a:t>PM lens</a:t>
            </a:r>
          </a:p>
          <a:p>
            <a:pPr>
              <a:defRPr sz="1600">
                <a:latin typeface="+mj-lt"/>
                <a:ea typeface="+mj-ea"/>
                <a:cs typeface="+mj-cs"/>
                <a:sym typeface="Helvetica"/>
              </a:defRPr>
            </a:pPr>
            <a:r>
              <a:t>Ask: “How was this data used before, and what errors were acceptable then?”</a:t>
            </a:r>
          </a:p>
          <a:p>
            <a:pPr>
              <a:defRPr sz="1600">
                <a:latin typeface="+mj-lt"/>
                <a:ea typeface="+mj-ea"/>
                <a:cs typeface="+mj-cs"/>
                <a:sym typeface="Helvetica"/>
              </a:defRPr>
            </a:pPr>
            <a:r>
              <a:t>Risk signal: data previously used only for reporting or audits.</a:t>
            </a:r>
          </a:p>
          <a:p>
            <a:pPr>
              <a:defRPr sz="1600">
                <a:latin typeface="+mj-lt"/>
                <a:ea typeface="+mj-ea"/>
                <a:cs typeface="+mj-cs"/>
                <a:sym typeface="Helvetica"/>
              </a:defRPr>
            </a:pPr>
          </a:p>
          <a:p>
            <a:pPr>
              <a:defRPr b="1" sz="1600">
                <a:latin typeface="+mj-lt"/>
                <a:ea typeface="+mj-ea"/>
                <a:cs typeface="+mj-cs"/>
                <a:sym typeface="Helvetica"/>
              </a:defRPr>
            </a:pPr>
            <a:r>
              <a:t>3. Data Consistency &amp; Semantics</a:t>
            </a:r>
          </a:p>
          <a:p>
            <a:pPr>
              <a:defRPr b="1" sz="1600">
                <a:latin typeface="+mj-lt"/>
                <a:ea typeface="+mj-ea"/>
                <a:cs typeface="+mj-cs"/>
                <a:sym typeface="Helvetica"/>
              </a:defRPr>
            </a:pPr>
            <a:r>
              <a:t>What it means</a:t>
            </a:r>
          </a:p>
          <a:p>
            <a:pPr>
              <a:defRPr sz="1600">
                <a:latin typeface="+mj-lt"/>
                <a:ea typeface="+mj-ea"/>
                <a:cs typeface="+mj-cs"/>
                <a:sym typeface="Helvetica"/>
              </a:defRPr>
            </a:pPr>
            <a:r>
              <a:t>Shared definitions across systems: same term, same meaning.</a:t>
            </a:r>
          </a:p>
          <a:p>
            <a:pPr>
              <a:defRPr sz="1600">
                <a:latin typeface="+mj-lt"/>
                <a:ea typeface="+mj-ea"/>
                <a:cs typeface="+mj-cs"/>
                <a:sym typeface="Helvetica"/>
              </a:defRPr>
            </a:pPr>
            <a:r>
              <a:t>Example: “customer,” “active,” or “completed” mean the same thing everywhere.</a:t>
            </a:r>
          </a:p>
          <a:p>
            <a:pPr>
              <a:defRPr sz="1600">
                <a:latin typeface="+mj-lt"/>
                <a:ea typeface="+mj-ea"/>
                <a:cs typeface="+mj-cs"/>
                <a:sym typeface="Helvetica"/>
              </a:defRPr>
            </a:pPr>
          </a:p>
          <a:p>
            <a:pPr>
              <a:defRPr b="1" sz="1600">
                <a:latin typeface="+mj-lt"/>
                <a:ea typeface="+mj-ea"/>
                <a:cs typeface="+mj-cs"/>
                <a:sym typeface="Helvetica"/>
              </a:defRPr>
            </a:pPr>
            <a:r>
              <a:t>Why it matters</a:t>
            </a:r>
          </a:p>
          <a:p>
            <a:pPr>
              <a:defRPr sz="1600">
                <a:latin typeface="+mj-lt"/>
                <a:ea typeface="+mj-ea"/>
                <a:cs typeface="+mj-cs"/>
                <a:sym typeface="Helvetica"/>
              </a:defRPr>
            </a:pPr>
            <a:r>
              <a:t>AI models need conceptual consistency, not just clean rows.</a:t>
            </a:r>
          </a:p>
          <a:p>
            <a:pPr>
              <a:defRPr sz="1600">
                <a:latin typeface="+mj-lt"/>
                <a:ea typeface="+mj-ea"/>
                <a:cs typeface="+mj-cs"/>
                <a:sym typeface="Helvetica"/>
              </a:defRPr>
            </a:pPr>
            <a:r>
              <a:t>This is where organizational disagreement becomes technical debt.</a:t>
            </a:r>
          </a:p>
          <a:p>
            <a:pPr>
              <a:defRPr sz="1600">
                <a:latin typeface="+mj-lt"/>
                <a:ea typeface="+mj-ea"/>
                <a:cs typeface="+mj-cs"/>
                <a:sym typeface="Helvetica"/>
              </a:defRPr>
            </a:pPr>
          </a:p>
          <a:p>
            <a:pPr>
              <a:defRPr b="1" sz="1600">
                <a:latin typeface="+mj-lt"/>
                <a:ea typeface="+mj-ea"/>
                <a:cs typeface="+mj-cs"/>
                <a:sym typeface="Helvetica"/>
              </a:defRPr>
            </a:pPr>
            <a:r>
              <a:t>Common latent work</a:t>
            </a:r>
          </a:p>
          <a:p>
            <a:pPr>
              <a:defRPr sz="1600">
                <a:latin typeface="+mj-lt"/>
                <a:ea typeface="+mj-ea"/>
                <a:cs typeface="+mj-cs"/>
                <a:sym typeface="Helvetica"/>
              </a:defRPr>
            </a:pPr>
            <a:r>
              <a:t>Reconciling conflicting metrics across departments</a:t>
            </a:r>
          </a:p>
          <a:p>
            <a:pPr>
              <a:defRPr sz="1600">
                <a:latin typeface="+mj-lt"/>
                <a:ea typeface="+mj-ea"/>
                <a:cs typeface="+mj-cs"/>
                <a:sym typeface="Helvetica"/>
              </a:defRPr>
            </a:pPr>
            <a:r>
              <a:t>Redefining KPIs that were “close enough” for humans</a:t>
            </a:r>
          </a:p>
          <a:p>
            <a:pPr>
              <a:defRPr sz="1600">
                <a:latin typeface="+mj-lt"/>
                <a:ea typeface="+mj-ea"/>
                <a:cs typeface="+mj-cs"/>
                <a:sym typeface="Helvetica"/>
              </a:defRPr>
            </a:pPr>
          </a:p>
          <a:p>
            <a:pPr>
              <a:defRPr b="1" sz="1600">
                <a:latin typeface="+mj-lt"/>
                <a:ea typeface="+mj-ea"/>
                <a:cs typeface="+mj-cs"/>
                <a:sym typeface="Helvetica"/>
              </a:defRPr>
            </a:pPr>
            <a:r>
              <a:t>PM lens</a:t>
            </a:r>
          </a:p>
          <a:p>
            <a:pPr>
              <a:defRPr sz="1600">
                <a:latin typeface="+mj-lt"/>
                <a:ea typeface="+mj-ea"/>
                <a:cs typeface="+mj-cs"/>
                <a:sym typeface="Helvetica"/>
              </a:defRPr>
            </a:pPr>
            <a:r>
              <a:t>Ask: “Where do definitions differ today, and who decides the ‘real’ one?”</a:t>
            </a:r>
          </a:p>
          <a:p>
            <a:pPr>
              <a:defRPr sz="1600">
                <a:latin typeface="+mj-lt"/>
                <a:ea typeface="+mj-ea"/>
                <a:cs typeface="+mj-cs"/>
                <a:sym typeface="Helvetica"/>
              </a:defRPr>
            </a:pPr>
            <a:r>
              <a:t>Risk signal: debates framed as “philosophical” instead of operational.</a:t>
            </a:r>
          </a:p>
          <a:p>
            <a:pPr>
              <a:defRPr sz="1600">
                <a:latin typeface="+mj-lt"/>
                <a:ea typeface="+mj-ea"/>
                <a:cs typeface="+mj-cs"/>
                <a:sym typeface="Helvetica"/>
              </a:defRPr>
            </a:pPr>
          </a:p>
          <a:p>
            <a:pPr>
              <a:defRPr b="1" sz="1600">
                <a:latin typeface="+mj-lt"/>
                <a:ea typeface="+mj-ea"/>
                <a:cs typeface="+mj-cs"/>
                <a:sym typeface="Helvetica"/>
              </a:defRPr>
            </a:pPr>
            <a:r>
              <a:t>4. Data Integration</a:t>
            </a:r>
          </a:p>
          <a:p>
            <a:pPr>
              <a:defRPr b="1" sz="1600">
                <a:latin typeface="+mj-lt"/>
                <a:ea typeface="+mj-ea"/>
                <a:cs typeface="+mj-cs"/>
                <a:sym typeface="Helvetica"/>
              </a:defRPr>
            </a:pPr>
            <a:r>
              <a:t>What it means</a:t>
            </a:r>
          </a:p>
          <a:p>
            <a:pPr>
              <a:defRPr sz="1600">
                <a:latin typeface="+mj-lt"/>
                <a:ea typeface="+mj-ea"/>
                <a:cs typeface="+mj-cs"/>
                <a:sym typeface="Helvetica"/>
              </a:defRPr>
            </a:pPr>
            <a:r>
              <a:t>Data from multiple systems can be combined reliably and repeatedly.</a:t>
            </a:r>
          </a:p>
          <a:p>
            <a:pPr>
              <a:defRPr sz="1600">
                <a:latin typeface="+mj-lt"/>
                <a:ea typeface="+mj-ea"/>
                <a:cs typeface="+mj-cs"/>
                <a:sym typeface="Helvetica"/>
              </a:defRPr>
            </a:pPr>
            <a:r>
              <a:t>Pipelines, joins, identifiers, and refresh cycles all work together.</a:t>
            </a:r>
          </a:p>
          <a:p>
            <a:pPr>
              <a:defRPr sz="1600">
                <a:latin typeface="+mj-lt"/>
                <a:ea typeface="+mj-ea"/>
                <a:cs typeface="+mj-cs"/>
                <a:sym typeface="Helvetica"/>
              </a:defRPr>
            </a:pPr>
          </a:p>
          <a:p>
            <a:pPr>
              <a:defRPr b="1" sz="1600">
                <a:latin typeface="+mj-lt"/>
                <a:ea typeface="+mj-ea"/>
                <a:cs typeface="+mj-cs"/>
                <a:sym typeface="Helvetica"/>
              </a:defRPr>
            </a:pPr>
            <a:r>
              <a:t>Why it matters</a:t>
            </a:r>
          </a:p>
          <a:p>
            <a:pPr>
              <a:defRPr sz="1600">
                <a:latin typeface="+mj-lt"/>
                <a:ea typeface="+mj-ea"/>
                <a:cs typeface="+mj-cs"/>
                <a:sym typeface="Helvetica"/>
              </a:defRPr>
            </a:pPr>
            <a:r>
              <a:t>Most AI products fail without cross-system context.</a:t>
            </a:r>
          </a:p>
          <a:p>
            <a:pPr>
              <a:defRPr sz="1600">
                <a:latin typeface="+mj-lt"/>
                <a:ea typeface="+mj-ea"/>
                <a:cs typeface="+mj-cs"/>
                <a:sym typeface="Helvetica"/>
              </a:defRPr>
            </a:pPr>
            <a:r>
              <a:t>Integration work is usually underestimated because it feels “technical” and routine.</a:t>
            </a:r>
          </a:p>
          <a:p>
            <a:pPr>
              <a:defRPr sz="1600">
                <a:latin typeface="+mj-lt"/>
                <a:ea typeface="+mj-ea"/>
                <a:cs typeface="+mj-cs"/>
                <a:sym typeface="Helvetica"/>
              </a:defRPr>
            </a:pPr>
          </a:p>
          <a:p>
            <a:pPr>
              <a:defRPr b="1" sz="1600">
                <a:latin typeface="+mj-lt"/>
                <a:ea typeface="+mj-ea"/>
                <a:cs typeface="+mj-cs"/>
                <a:sym typeface="Helvetica"/>
              </a:defRPr>
            </a:pPr>
            <a:r>
              <a:t>Common latent work</a:t>
            </a:r>
          </a:p>
          <a:p>
            <a:pPr>
              <a:defRPr sz="1600">
                <a:latin typeface="+mj-lt"/>
                <a:ea typeface="+mj-ea"/>
                <a:cs typeface="+mj-cs"/>
                <a:sym typeface="Helvetica"/>
              </a:defRPr>
            </a:pPr>
            <a:r>
              <a:t>Building new pipelines</a:t>
            </a:r>
          </a:p>
          <a:p>
            <a:pPr>
              <a:defRPr sz="1600">
                <a:latin typeface="+mj-lt"/>
                <a:ea typeface="+mj-ea"/>
                <a:cs typeface="+mj-cs"/>
                <a:sym typeface="Helvetica"/>
              </a:defRPr>
            </a:pPr>
            <a:r>
              <a:t>Creating shared IDs where none existed</a:t>
            </a:r>
          </a:p>
          <a:p>
            <a:pPr>
              <a:defRPr sz="1600">
                <a:latin typeface="+mj-lt"/>
                <a:ea typeface="+mj-ea"/>
                <a:cs typeface="+mj-cs"/>
                <a:sym typeface="Helvetica"/>
              </a:defRPr>
            </a:pPr>
            <a:r>
              <a:t>Synchronizing update schedules</a:t>
            </a:r>
          </a:p>
          <a:p>
            <a:pPr>
              <a:defRPr sz="1600">
                <a:latin typeface="+mj-lt"/>
                <a:ea typeface="+mj-ea"/>
                <a:cs typeface="+mj-cs"/>
                <a:sym typeface="Helvetica"/>
              </a:defRPr>
            </a:pPr>
          </a:p>
          <a:p>
            <a:pPr>
              <a:defRPr b="1" sz="1600">
                <a:latin typeface="+mj-lt"/>
                <a:ea typeface="+mj-ea"/>
                <a:cs typeface="+mj-cs"/>
                <a:sym typeface="Helvetica"/>
              </a:defRPr>
            </a:pPr>
            <a:r>
              <a:t>PM lens</a:t>
            </a:r>
          </a:p>
          <a:p>
            <a:pPr>
              <a:defRPr sz="1600">
                <a:latin typeface="+mj-lt"/>
                <a:ea typeface="+mj-ea"/>
                <a:cs typeface="+mj-cs"/>
                <a:sym typeface="Helvetica"/>
              </a:defRPr>
            </a:pPr>
            <a:r>
              <a:t>Ask: “How many systems must work together for this to function in production?”</a:t>
            </a:r>
          </a:p>
          <a:p>
            <a:pPr>
              <a:defRPr sz="1600">
                <a:latin typeface="+mj-lt"/>
                <a:ea typeface="+mj-ea"/>
                <a:cs typeface="+mj-cs"/>
                <a:sym typeface="Helvetica"/>
              </a:defRPr>
            </a:pPr>
            <a:r>
              <a:t>Risk signal: integration described as “straightforward” without diagrams.</a:t>
            </a:r>
          </a:p>
          <a:p>
            <a:pPr>
              <a:defRPr sz="1600">
                <a:latin typeface="+mj-lt"/>
                <a:ea typeface="+mj-ea"/>
                <a:cs typeface="+mj-cs"/>
                <a:sym typeface="Helvetica"/>
              </a:defRPr>
            </a:pPr>
          </a:p>
          <a:p>
            <a:pPr>
              <a:defRPr sz="1600">
                <a:latin typeface="+mj-lt"/>
                <a:ea typeface="+mj-ea"/>
                <a:cs typeface="+mj-cs"/>
                <a:sym typeface="Helvetica"/>
              </a:defRPr>
            </a:pPr>
            <a:r>
              <a:t>5. Data Governance &amp; Stewardship</a:t>
            </a:r>
          </a:p>
          <a:p>
            <a:pPr>
              <a:defRPr sz="1600">
                <a:latin typeface="+mj-lt"/>
                <a:ea typeface="+mj-ea"/>
                <a:cs typeface="+mj-cs"/>
                <a:sym typeface="Helvetica"/>
              </a:defRPr>
            </a:pPr>
          </a:p>
          <a:p>
            <a:pPr>
              <a:defRPr sz="1600">
                <a:latin typeface="+mj-lt"/>
                <a:ea typeface="+mj-ea"/>
                <a:cs typeface="+mj-cs"/>
                <a:sym typeface="Helvetica"/>
              </a:defRPr>
            </a:pPr>
            <a:r>
              <a:t>What it means</a:t>
            </a:r>
          </a:p>
          <a:p>
            <a:pPr>
              <a:defRPr sz="1600">
                <a:latin typeface="+mj-lt"/>
                <a:ea typeface="+mj-ea"/>
                <a:cs typeface="+mj-cs"/>
                <a:sym typeface="Helvetica"/>
              </a:defRPr>
            </a:pPr>
          </a:p>
          <a:p>
            <a:pPr>
              <a:defRPr sz="1600">
                <a:latin typeface="+mj-lt"/>
                <a:ea typeface="+mj-ea"/>
                <a:cs typeface="+mj-cs"/>
                <a:sym typeface="Helvetica"/>
              </a:defRPr>
            </a:pPr>
            <a:r>
              <a:t>Clear accountability for data quality, changes, and downstream impact.</a:t>
            </a:r>
          </a:p>
          <a:p>
            <a:pPr>
              <a:defRPr sz="1600">
                <a:latin typeface="+mj-lt"/>
                <a:ea typeface="+mj-ea"/>
                <a:cs typeface="+mj-cs"/>
                <a:sym typeface="Helvetica"/>
              </a:defRPr>
            </a:pPr>
          </a:p>
          <a:p>
            <a:pPr>
              <a:defRPr sz="1600">
                <a:latin typeface="+mj-lt"/>
                <a:ea typeface="+mj-ea"/>
                <a:cs typeface="+mj-cs"/>
                <a:sym typeface="Helvetica"/>
              </a:defRPr>
            </a:pPr>
            <a:r>
              <a:t>Policies for access, updates, monitoring, and escalation.</a:t>
            </a:r>
          </a:p>
          <a:p>
            <a:pPr>
              <a:defRPr sz="1600">
                <a:latin typeface="+mj-lt"/>
                <a:ea typeface="+mj-ea"/>
                <a:cs typeface="+mj-cs"/>
                <a:sym typeface="Helvetica"/>
              </a:defRPr>
            </a:pPr>
          </a:p>
          <a:p>
            <a:pPr>
              <a:defRPr sz="1600">
                <a:latin typeface="+mj-lt"/>
                <a:ea typeface="+mj-ea"/>
                <a:cs typeface="+mj-cs"/>
                <a:sym typeface="Helvetica"/>
              </a:defRPr>
            </a:pPr>
            <a:r>
              <a:t>Why it matters</a:t>
            </a:r>
          </a:p>
          <a:p>
            <a:pPr>
              <a:defRPr sz="1600">
                <a:latin typeface="+mj-lt"/>
                <a:ea typeface="+mj-ea"/>
                <a:cs typeface="+mj-cs"/>
                <a:sym typeface="Helvetica"/>
              </a:defRPr>
            </a:pPr>
          </a:p>
          <a:p>
            <a:pPr>
              <a:defRPr sz="1600">
                <a:latin typeface="+mj-lt"/>
                <a:ea typeface="+mj-ea"/>
                <a:cs typeface="+mj-cs"/>
                <a:sym typeface="Helvetica"/>
              </a:defRPr>
            </a:pPr>
            <a:r>
              <a:t>AI systems don’t stay correct on their own.</a:t>
            </a:r>
          </a:p>
          <a:p>
            <a:pPr>
              <a:defRPr sz="1600">
                <a:latin typeface="+mj-lt"/>
                <a:ea typeface="+mj-ea"/>
                <a:cs typeface="+mj-cs"/>
                <a:sym typeface="Helvetica"/>
              </a:defRPr>
            </a:pPr>
          </a:p>
          <a:p>
            <a:pPr>
              <a:defRPr sz="1600">
                <a:latin typeface="+mj-lt"/>
                <a:ea typeface="+mj-ea"/>
                <a:cs typeface="+mj-cs"/>
                <a:sym typeface="Helvetica"/>
              </a:defRPr>
            </a:pPr>
            <a:r>
              <a:t>Without governance, today’s working model becomes tomorrow’s incident.</a:t>
            </a:r>
          </a:p>
          <a:p>
            <a:pPr>
              <a:defRPr sz="1600">
                <a:latin typeface="+mj-lt"/>
                <a:ea typeface="+mj-ea"/>
                <a:cs typeface="+mj-cs"/>
                <a:sym typeface="Helvetica"/>
              </a:defRPr>
            </a:pPr>
          </a:p>
          <a:p>
            <a:pPr>
              <a:defRPr sz="1600">
                <a:latin typeface="+mj-lt"/>
                <a:ea typeface="+mj-ea"/>
                <a:cs typeface="+mj-cs"/>
                <a:sym typeface="Helvetica"/>
              </a:defRPr>
            </a:pPr>
            <a:r>
              <a:t>Common latent work</a:t>
            </a:r>
          </a:p>
          <a:p>
            <a:pPr>
              <a:defRPr sz="1600">
                <a:latin typeface="+mj-lt"/>
                <a:ea typeface="+mj-ea"/>
                <a:cs typeface="+mj-cs"/>
                <a:sym typeface="Helvetica"/>
              </a:defRPr>
            </a:pPr>
          </a:p>
          <a:p>
            <a:pPr>
              <a:defRPr sz="1600">
                <a:latin typeface="+mj-lt"/>
                <a:ea typeface="+mj-ea"/>
                <a:cs typeface="+mj-cs"/>
                <a:sym typeface="Helvetica"/>
              </a:defRPr>
            </a:pPr>
            <a:r>
              <a:t>Assigning data owners after the fact</a:t>
            </a:r>
          </a:p>
          <a:p>
            <a:pPr>
              <a:defRPr sz="1600">
                <a:latin typeface="+mj-lt"/>
                <a:ea typeface="+mj-ea"/>
                <a:cs typeface="+mj-cs"/>
                <a:sym typeface="Helvetica"/>
              </a:defRPr>
            </a:pPr>
          </a:p>
          <a:p>
            <a:pPr>
              <a:defRPr sz="1600">
                <a:latin typeface="+mj-lt"/>
                <a:ea typeface="+mj-ea"/>
                <a:cs typeface="+mj-cs"/>
                <a:sym typeface="Helvetica"/>
              </a:defRPr>
            </a:pPr>
            <a:r>
              <a:t>Creating review and approval workflows under time pressure</a:t>
            </a:r>
          </a:p>
          <a:p>
            <a:pPr>
              <a:defRPr sz="1600">
                <a:latin typeface="+mj-lt"/>
                <a:ea typeface="+mj-ea"/>
                <a:cs typeface="+mj-cs"/>
                <a:sym typeface="Helvetica"/>
              </a:defRPr>
            </a:pPr>
          </a:p>
          <a:p>
            <a:pPr>
              <a:defRPr sz="1600">
                <a:latin typeface="+mj-lt"/>
                <a:ea typeface="+mj-ea"/>
                <a:cs typeface="+mj-cs"/>
                <a:sym typeface="Helvetica"/>
              </a:defRPr>
            </a:pPr>
            <a:r>
              <a:t>PM lens</a:t>
            </a:r>
          </a:p>
          <a:p>
            <a:pPr>
              <a:defRPr sz="1600">
                <a:latin typeface="+mj-lt"/>
                <a:ea typeface="+mj-ea"/>
                <a:cs typeface="+mj-cs"/>
                <a:sym typeface="Helvetica"/>
              </a:defRPr>
            </a:pPr>
          </a:p>
          <a:p>
            <a:pPr>
              <a:defRPr sz="1600">
                <a:latin typeface="+mj-lt"/>
                <a:ea typeface="+mj-ea"/>
                <a:cs typeface="+mj-cs"/>
                <a:sym typeface="Helvetica"/>
              </a:defRPr>
            </a:pPr>
            <a:r>
              <a:t>Ask: “Who is responsible when this model behaves incorrectly?”</a:t>
            </a:r>
          </a:p>
          <a:p>
            <a:pPr>
              <a:defRPr sz="1600">
                <a:latin typeface="+mj-lt"/>
                <a:ea typeface="+mj-ea"/>
                <a:cs typeface="+mj-cs"/>
                <a:sym typeface="Helvetica"/>
              </a:defRPr>
            </a:pPr>
          </a:p>
          <a:p>
            <a:pPr>
              <a:defRPr sz="1600">
                <a:latin typeface="+mj-lt"/>
                <a:ea typeface="+mj-ea"/>
                <a:cs typeface="+mj-cs"/>
                <a:sym typeface="Helvetica"/>
              </a:defRPr>
            </a:pPr>
            <a:r>
              <a:t>Risk signal: governance postponed until “after launch.”</a:t>
            </a:r>
          </a:p>
          <a:p>
            <a:pPr>
              <a:defRPr sz="1600">
                <a:latin typeface="+mj-lt"/>
                <a:ea typeface="+mj-ea"/>
                <a:cs typeface="+mj-cs"/>
                <a:sym typeface="Helvetica"/>
              </a:defRPr>
            </a:pPr>
          </a:p>
          <a:p>
            <a:pPr>
              <a:defRPr b="1" sz="1600">
                <a:latin typeface="+mj-lt"/>
                <a:ea typeface="+mj-ea"/>
                <a:cs typeface="+mj-cs"/>
                <a:sym typeface="Helvetica"/>
              </a:defRPr>
            </a:pPr>
            <a:r>
              <a:t>6. AI Models &amp; Applications (the visible part)</a:t>
            </a:r>
          </a:p>
          <a:p>
            <a:pPr>
              <a:defRPr b="1" sz="1600">
                <a:latin typeface="+mj-lt"/>
                <a:ea typeface="+mj-ea"/>
                <a:cs typeface="+mj-cs"/>
                <a:sym typeface="Helvetica"/>
              </a:defRPr>
            </a:pPr>
            <a:r>
              <a:t>What it means</a:t>
            </a:r>
          </a:p>
          <a:p>
            <a:pPr>
              <a:defRPr sz="1600">
                <a:latin typeface="+mj-lt"/>
                <a:ea typeface="+mj-ea"/>
                <a:cs typeface="+mj-cs"/>
                <a:sym typeface="Helvetica"/>
              </a:defRPr>
            </a:pPr>
            <a:r>
              <a:t>Model training, evaluation, deployment, and UX integration.</a:t>
            </a:r>
          </a:p>
          <a:p>
            <a:pPr>
              <a:defRPr sz="1600">
                <a:latin typeface="+mj-lt"/>
                <a:ea typeface="+mj-ea"/>
                <a:cs typeface="+mj-cs"/>
                <a:sym typeface="Helvetica"/>
              </a:defRPr>
            </a:pPr>
            <a:r>
              <a:t>This is the part executives usually picture when they say “AI.”</a:t>
            </a:r>
          </a:p>
          <a:p>
            <a:pPr>
              <a:defRPr sz="1600">
                <a:latin typeface="+mj-lt"/>
                <a:ea typeface="+mj-ea"/>
                <a:cs typeface="+mj-cs"/>
                <a:sym typeface="Helvetica"/>
              </a:defRPr>
            </a:pPr>
          </a:p>
          <a:p>
            <a:pPr>
              <a:defRPr b="1" sz="1600">
                <a:latin typeface="+mj-lt"/>
                <a:ea typeface="+mj-ea"/>
                <a:cs typeface="+mj-cs"/>
                <a:sym typeface="Helvetica"/>
              </a:defRPr>
            </a:pPr>
            <a:r>
              <a:t>Why it matters</a:t>
            </a:r>
          </a:p>
          <a:p>
            <a:pPr>
              <a:defRPr sz="1600">
                <a:latin typeface="+mj-lt"/>
                <a:ea typeface="+mj-ea"/>
                <a:cs typeface="+mj-cs"/>
                <a:sym typeface="Helvetica"/>
              </a:defRPr>
            </a:pPr>
            <a:r>
              <a:t>It’s necessary—but often not the majority of the work.</a:t>
            </a:r>
          </a:p>
          <a:p>
            <a:pPr>
              <a:defRPr sz="1600">
                <a:latin typeface="+mj-lt"/>
                <a:ea typeface="+mj-ea"/>
                <a:cs typeface="+mj-cs"/>
                <a:sym typeface="Helvetica"/>
              </a:defRPr>
            </a:pPr>
            <a:r>
              <a:t>This layer depends entirely on everything beneath it.</a:t>
            </a:r>
          </a:p>
          <a:p>
            <a:pPr>
              <a:defRPr sz="1600">
                <a:latin typeface="+mj-lt"/>
                <a:ea typeface="+mj-ea"/>
                <a:cs typeface="+mj-cs"/>
                <a:sym typeface="Helvetica"/>
              </a:defRPr>
            </a:pPr>
          </a:p>
          <a:p>
            <a:pPr>
              <a:defRPr b="1" sz="1600">
                <a:latin typeface="+mj-lt"/>
                <a:ea typeface="+mj-ea"/>
                <a:cs typeface="+mj-cs"/>
                <a:sym typeface="Helvetica"/>
              </a:defRPr>
            </a:pPr>
            <a:r>
              <a:t>PM lens</a:t>
            </a:r>
          </a:p>
          <a:p>
            <a:pPr>
              <a:defRPr sz="1600">
                <a:latin typeface="+mj-lt"/>
                <a:ea typeface="+mj-ea"/>
                <a:cs typeface="+mj-cs"/>
                <a:sym typeface="Helvetica"/>
              </a:defRPr>
            </a:pPr>
            <a:r>
              <a:t>Reframe expectations: “This is the smallest, fastest-moving layer—if the foundation exists.”</a:t>
            </a:r>
          </a:p>
          <a:p>
            <a:pPr>
              <a:defRPr sz="1600">
                <a:latin typeface="+mj-lt"/>
                <a:ea typeface="+mj-ea"/>
                <a:cs typeface="+mj-cs"/>
                <a:sym typeface="Helvetica"/>
              </a:defRPr>
            </a:pPr>
          </a:p>
          <a:p>
            <a:pPr>
              <a:defRPr sz="1600">
                <a:latin typeface="+mj-lt"/>
                <a:ea typeface="+mj-ea"/>
                <a:cs typeface="+mj-cs"/>
                <a:sym typeface="Helvetica"/>
              </a:defRPr>
            </a:pPr>
            <a:r>
              <a:t>—</a:t>
            </a:r>
          </a:p>
          <a:p>
            <a:pPr>
              <a:defRPr b="1" sz="1600">
                <a:latin typeface="+mj-lt"/>
                <a:ea typeface="+mj-ea"/>
                <a:cs typeface="+mj-cs"/>
                <a:sym typeface="Helvetica"/>
              </a:defRPr>
            </a:pPr>
            <a:r>
              <a:t>Summary</a:t>
            </a:r>
          </a:p>
          <a:p>
            <a:pPr>
              <a:defRPr sz="1600">
                <a:latin typeface="+mj-lt"/>
                <a:ea typeface="+mj-ea"/>
                <a:cs typeface="+mj-cs"/>
                <a:sym typeface="Helvetica"/>
              </a:defRPr>
            </a:pPr>
            <a:r>
              <a:t>This hierarchy explains why AI initiatives surface deferred infrastructure investment. </a:t>
            </a:r>
          </a:p>
          <a:p>
            <a:pPr>
              <a:defRPr sz="1600">
                <a:latin typeface="+mj-lt"/>
                <a:ea typeface="+mj-ea"/>
                <a:cs typeface="+mj-cs"/>
                <a:sym typeface="Helvetica"/>
              </a:defRPr>
            </a:pPr>
          </a:p>
          <a:p>
            <a:pPr>
              <a:defRPr sz="1600">
                <a:latin typeface="+mj-lt"/>
                <a:ea typeface="+mj-ea"/>
                <a:cs typeface="+mj-cs"/>
                <a:sym typeface="Helvetica"/>
              </a:defRPr>
            </a:pPr>
            <a:r>
              <a:t>When this is outmoded, the problem isn’t neglect. Companies optimized rationally for a pre-AI world. Now AI has changed the economics, and data debt is now critical path work.</a:t>
            </a:r>
          </a:p>
          <a:p>
            <a:pPr>
              <a:defRPr sz="1600">
                <a:latin typeface="+mj-lt"/>
                <a:ea typeface="+mj-ea"/>
                <a:cs typeface="+mj-cs"/>
                <a:sym typeface="Helvetica"/>
              </a:defRPr>
            </a:pPr>
          </a:p>
          <a:p>
            <a:pPr>
              <a:defRPr b="1" sz="1600">
                <a:latin typeface="+mj-lt"/>
                <a:ea typeface="+mj-ea"/>
                <a:cs typeface="+mj-cs"/>
                <a:sym typeface="Helvetica"/>
              </a:defRPr>
            </a:pPr>
            <a:r>
              <a:t>What project managers should do differently</a:t>
            </a:r>
          </a:p>
          <a:p>
            <a:pPr>
              <a:defRPr sz="1600">
                <a:latin typeface="+mj-lt"/>
                <a:ea typeface="+mj-ea"/>
                <a:cs typeface="+mj-cs"/>
                <a:sym typeface="Helvetica"/>
              </a:defRPr>
            </a:pPr>
            <a:r>
              <a:t>If teams can’t confidently walk this hierarchy, the schedule is already optimistic.</a:t>
            </a:r>
          </a:p>
          <a:p>
            <a:pPr>
              <a:defRPr sz="1600">
                <a:latin typeface="+mj-lt"/>
                <a:ea typeface="+mj-ea"/>
                <a:cs typeface="+mj-cs"/>
                <a:sym typeface="Helvetica"/>
              </a:defRPr>
            </a:pPr>
            <a:r>
              <a:t>The fastest way to lose trust in an AI program is to promise intelligence on top of fragile data.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lvl1pPr>
              <a:defRPr sz="1700"/>
            </a:lvl1pPr>
          </a:lstStyle>
          <a:p>
            <a:pPr/>
            <a:r>
              <a:t>20 min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lvl1pPr>
              <a:defRPr sz="1700"/>
            </a:lvl1pPr>
          </a:lstStyle>
          <a:p>
            <a:pPr/>
            <a:r>
              <a:t>20 min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lvl1pPr>
              <a:defRPr sz="1700"/>
            </a:lvl1pPr>
          </a:lstStyle>
          <a:p>
            <a:pPr/>
            <a:r>
              <a:t>2 min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defRPr sz="1700"/>
            </a:pPr>
            <a:r>
              <a:t>20 min</a:t>
            </a:r>
          </a:p>
          <a:p>
            <a:pPr>
              <a:defRPr sz="1700"/>
            </a:pPr>
            <a:r>
              <a:t>Look at it this way. If there was nothing preventing a system from achieving higher throughput (i.e., more goal units in a unit of time), its throughput would be infinite – which is impossible in a real-life system.</a:t>
            </a:r>
          </a:p>
          <a:p>
            <a:pPr>
              <a:defRPr sz="1700"/>
            </a:pPr>
          </a:p>
          <a:p>
            <a:pPr>
              <a:defRPr sz="1700"/>
            </a:pPr>
            <a:r>
              <a:t>The data hierarchy showed us where work hides in AI initiatives. Theory of Constraints explains why that hidden work becomes the schedule.</a:t>
            </a:r>
          </a:p>
          <a:p>
            <a:pPr>
              <a:defRPr sz="1700"/>
            </a:pPr>
          </a:p>
          <a:p>
            <a:pPr>
              <a:defRPr sz="1700"/>
            </a:pPr>
            <a:r>
              <a:t>If you’re building a roadmap for an audacious AI initiative, TOC gives you a way to sequence reality instead of optimism.</a:t>
            </a:r>
          </a:p>
          <a:p>
            <a:pPr>
              <a:defRPr sz="1700"/>
            </a:pPr>
          </a:p>
          <a:p>
            <a:pPr>
              <a:defRPr b="1" sz="1700"/>
            </a:pPr>
            <a:r>
              <a:t>Why TOC matters for AI initiatives</a:t>
            </a:r>
          </a:p>
          <a:p>
            <a:pPr>
              <a:defRPr sz="1700"/>
            </a:pPr>
            <a:r>
              <a:t>AI programs are systems, not tasks.</a:t>
            </a:r>
          </a:p>
          <a:p>
            <a:pPr>
              <a:defRPr sz="1700"/>
            </a:pPr>
            <a:r>
              <a:t>System throughput is limited by one primary constraint at a time.</a:t>
            </a:r>
          </a:p>
          <a:p>
            <a:pPr>
              <a:defRPr sz="1700"/>
            </a:pPr>
            <a:r>
              <a:t>Adding resources, teams, or ambition away from the constraint does not make delivery faster—it usually makes it noisier.</a:t>
            </a:r>
          </a:p>
          <a:p>
            <a:pPr>
              <a:defRPr sz="1700"/>
            </a:pPr>
          </a:p>
          <a:p>
            <a:pPr>
              <a:defRPr b="1" sz="1700"/>
            </a:pPr>
            <a:r>
              <a:t>PM translation</a:t>
            </a:r>
          </a:p>
          <a:p>
            <a:pPr>
              <a:defRPr sz="1700"/>
            </a:pPr>
            <a:r>
              <a:t>Your roadmap is only as credible as its understanding of the current constraint.</a:t>
            </a:r>
          </a:p>
          <a:p>
            <a:pPr>
              <a:defRPr sz="1700"/>
            </a:pPr>
            <a:r>
              <a:t>In AI work, that constraint is often not engineering capacity—it’s data readiness, governance, or organizational alignment.</a:t>
            </a:r>
          </a:p>
          <a:p>
            <a:pPr>
              <a:defRPr sz="1700"/>
            </a:pPr>
          </a:p>
          <a:p>
            <a:pPr>
              <a:defRPr b="1" sz="1700"/>
            </a:pPr>
            <a:r>
              <a:t>1. Identify the Constraint</a:t>
            </a:r>
          </a:p>
          <a:p>
            <a:pPr>
              <a:defRPr b="1" sz="1700"/>
            </a:pPr>
            <a:r>
              <a:t>What it means</a:t>
            </a:r>
          </a:p>
          <a:p>
            <a:pPr>
              <a:defRPr sz="1700"/>
            </a:pPr>
            <a:r>
              <a:t>Find the single factor that most limits progress toward the goal.</a:t>
            </a:r>
          </a:p>
          <a:p>
            <a:pPr>
              <a:defRPr sz="1700"/>
            </a:pPr>
          </a:p>
          <a:p>
            <a:pPr>
              <a:defRPr b="1" sz="1700"/>
            </a:pPr>
            <a:r>
              <a:t>Examples In AI initiatives</a:t>
            </a:r>
          </a:p>
          <a:p>
            <a:pPr>
              <a:defRPr sz="1700"/>
            </a:pPr>
            <a:r>
              <a:t>-Data access approvals</a:t>
            </a:r>
          </a:p>
          <a:p>
            <a:pPr>
              <a:defRPr sz="1700"/>
            </a:pPr>
            <a:r>
              <a:t>-Data quality remediation</a:t>
            </a:r>
          </a:p>
          <a:p>
            <a:pPr>
              <a:defRPr sz="1700"/>
            </a:pPr>
            <a:r>
              <a:t>-Integration across legacy systems</a:t>
            </a:r>
          </a:p>
          <a:p>
            <a:pPr>
              <a:defRPr sz="1700"/>
            </a:pPr>
            <a:r>
              <a:t>-Governance and risk review cycles</a:t>
            </a:r>
          </a:p>
          <a:p>
            <a:pPr>
              <a:defRPr sz="1700"/>
            </a:pPr>
            <a:r>
              <a:t>-Subject-matter expert availability</a:t>
            </a:r>
          </a:p>
          <a:p>
            <a:pPr>
              <a:defRPr sz="1700"/>
            </a:pPr>
          </a:p>
          <a:p>
            <a:pPr>
              <a:defRPr b="1" sz="1700"/>
            </a:pPr>
            <a:r>
              <a:t>PM lens</a:t>
            </a:r>
          </a:p>
          <a:p>
            <a:pPr>
              <a:defRPr sz="1700"/>
            </a:pPr>
            <a:r>
              <a:t>Ask: “If we removed only one obstacle, what would most accelerate learning or value?”</a:t>
            </a:r>
          </a:p>
          <a:p>
            <a:pPr>
              <a:defRPr sz="1700"/>
            </a:pPr>
            <a:r>
              <a:t>Risk signal: Roadmaps that assume all dependencies are discoverable at the outset.</a:t>
            </a:r>
          </a:p>
          <a:p>
            <a:pPr>
              <a:defRPr sz="1700"/>
            </a:pPr>
          </a:p>
          <a:p>
            <a:pPr>
              <a:defRPr b="1" sz="1700"/>
            </a:pPr>
            <a:r>
              <a:t>2. Exploit the Constraint</a:t>
            </a:r>
          </a:p>
          <a:p>
            <a:pPr>
              <a:defRPr b="1" sz="1700"/>
            </a:pPr>
            <a:r>
              <a:t>What it means</a:t>
            </a:r>
          </a:p>
          <a:p>
            <a:pPr>
              <a:defRPr sz="1700"/>
            </a:pPr>
            <a:r>
              <a:t>Get the maximum possible output from the constraint without major investment.</a:t>
            </a:r>
          </a:p>
          <a:p>
            <a:pPr>
              <a:defRPr sz="1700"/>
            </a:pPr>
          </a:p>
          <a:p>
            <a:pPr>
              <a:defRPr b="1" sz="1700"/>
            </a:pPr>
            <a:r>
              <a:t>Examples In AI initiatives</a:t>
            </a:r>
          </a:p>
          <a:p>
            <a:pPr>
              <a:defRPr sz="1700"/>
            </a:pPr>
            <a:r>
              <a:t>Prioritize the highest-value use case that uses existing clean data</a:t>
            </a:r>
          </a:p>
          <a:p>
            <a:pPr>
              <a:defRPr sz="1700"/>
            </a:pPr>
            <a:r>
              <a:t>Time-box governance reviews with prepared decision criteria</a:t>
            </a:r>
          </a:p>
          <a:p>
            <a:pPr>
              <a:defRPr sz="1700"/>
            </a:pPr>
            <a:r>
              <a:t>Shield constrained SMEs from low-value meetings</a:t>
            </a:r>
          </a:p>
          <a:p>
            <a:pPr>
              <a:defRPr sz="1700"/>
            </a:pPr>
          </a:p>
          <a:p>
            <a:pPr>
              <a:defRPr b="1" sz="1700"/>
            </a:pPr>
            <a:r>
              <a:t>PM lens</a:t>
            </a:r>
          </a:p>
          <a:p>
            <a:pPr>
              <a:defRPr sz="1700"/>
            </a:pPr>
            <a:r>
              <a:t>Ask: “Are we using the constrained resource on the most valuable work?”</a:t>
            </a:r>
          </a:p>
          <a:p>
            <a:pPr>
              <a:defRPr sz="1700"/>
            </a:pPr>
            <a:r>
              <a:rPr b="1"/>
              <a:t>Anti-pattern:</a:t>
            </a:r>
            <a:r>
              <a:t> spreading constrained experts thin “to be fair.”</a:t>
            </a:r>
          </a:p>
          <a:p>
            <a:pPr>
              <a:defRPr sz="1700"/>
            </a:pPr>
          </a:p>
          <a:p>
            <a:pPr>
              <a:defRPr b="1" sz="1700"/>
            </a:pPr>
            <a:r>
              <a:t>3. Subordinate Everything Else</a:t>
            </a:r>
          </a:p>
          <a:p>
            <a:pPr>
              <a:defRPr b="1" sz="1700"/>
            </a:pPr>
            <a:r>
              <a:t>What it means</a:t>
            </a:r>
          </a:p>
          <a:p>
            <a:pPr>
              <a:defRPr sz="1700"/>
            </a:pPr>
            <a:r>
              <a:t>Align all other work to support the constraint—even if it feels inefficient locally.</a:t>
            </a:r>
          </a:p>
          <a:p>
            <a:pPr>
              <a:defRPr sz="1700"/>
            </a:pPr>
          </a:p>
          <a:p>
            <a:pPr>
              <a:defRPr b="1" sz="1700"/>
            </a:pPr>
            <a:r>
              <a:t>Examples In AI initiatives</a:t>
            </a:r>
          </a:p>
          <a:p>
            <a:pPr>
              <a:defRPr sz="1700"/>
            </a:pPr>
            <a:r>
              <a:t>-Engineering waits on data readiness instead of racing ahead</a:t>
            </a:r>
          </a:p>
          <a:p>
            <a:pPr>
              <a:defRPr sz="1700"/>
            </a:pPr>
            <a:r>
              <a:t>-Feature scope is shaped by what the constraint can realistically support</a:t>
            </a:r>
          </a:p>
          <a:p>
            <a:pPr>
              <a:defRPr sz="1700"/>
            </a:pPr>
            <a:r>
              <a:t>-Downstream teams accept idle time to avoid rework</a:t>
            </a:r>
          </a:p>
          <a:p>
            <a:pPr>
              <a:defRPr sz="1700"/>
            </a:pPr>
          </a:p>
          <a:p>
            <a:pPr>
              <a:defRPr b="1" sz="1700"/>
            </a:pPr>
            <a:r>
              <a:t>PM lens</a:t>
            </a:r>
          </a:p>
          <a:p>
            <a:pPr>
              <a:defRPr sz="1700"/>
            </a:pPr>
            <a:r>
              <a:t>This is the step most organizations resist.</a:t>
            </a:r>
          </a:p>
          <a:p>
            <a:pPr>
              <a:defRPr sz="1700"/>
            </a:pPr>
            <a:r>
              <a:t>Local efficiency is sacrificed for system throughput.</a:t>
            </a:r>
          </a:p>
          <a:p>
            <a:pPr>
              <a:defRPr sz="1700"/>
            </a:pPr>
            <a:r>
              <a:t>Risk signal</a:t>
            </a:r>
          </a:p>
          <a:p>
            <a:pPr>
              <a:defRPr sz="1700"/>
            </a:pPr>
            <a:r>
              <a:t>Teams optimizing their own backlogs while the initiative stalls.</a:t>
            </a:r>
          </a:p>
          <a:p>
            <a:pPr>
              <a:defRPr sz="1700"/>
            </a:pPr>
          </a:p>
          <a:p>
            <a:pPr>
              <a:defRPr b="1" sz="1700"/>
            </a:pPr>
            <a:r>
              <a:t>4. Elevate the Constraint</a:t>
            </a:r>
          </a:p>
          <a:p>
            <a:pPr>
              <a:defRPr b="1" sz="1700"/>
            </a:pPr>
            <a:r>
              <a:t>What it means</a:t>
            </a:r>
          </a:p>
          <a:p>
            <a:pPr>
              <a:defRPr sz="1700"/>
            </a:pPr>
            <a:r>
              <a:t>Make structural investments to increase the constraint’s capacity.</a:t>
            </a:r>
          </a:p>
          <a:p>
            <a:pPr>
              <a:defRPr sz="1700"/>
            </a:pPr>
          </a:p>
          <a:p>
            <a:pPr>
              <a:defRPr b="1" sz="1700"/>
            </a:pPr>
            <a:r>
              <a:t>Examples In AI initiatives</a:t>
            </a:r>
          </a:p>
          <a:p>
            <a:pPr>
              <a:defRPr sz="1700"/>
            </a:pPr>
            <a:r>
              <a:t>-Modernizing data platforms</a:t>
            </a:r>
          </a:p>
          <a:p>
            <a:pPr>
              <a:defRPr sz="1700"/>
            </a:pPr>
            <a:r>
              <a:t>-Funding sustained data stewardship roles</a:t>
            </a:r>
          </a:p>
          <a:p>
            <a:pPr>
              <a:defRPr sz="1700"/>
            </a:pPr>
            <a:r>
              <a:t>-Automating compliance and review processes</a:t>
            </a:r>
          </a:p>
          <a:p>
            <a:pPr>
              <a:defRPr sz="1700"/>
            </a:pPr>
            <a:r>
              <a:t>-Retiring legacy systems blocking integration</a:t>
            </a:r>
          </a:p>
          <a:p>
            <a:pPr>
              <a:defRPr sz="1700"/>
            </a:pPr>
          </a:p>
          <a:p>
            <a:pPr>
              <a:defRPr b="1" sz="1700"/>
            </a:pPr>
            <a:r>
              <a:t>PM lens</a:t>
            </a:r>
          </a:p>
          <a:p>
            <a:pPr>
              <a:defRPr sz="1700"/>
            </a:pPr>
            <a:r>
              <a:t>This is where latent infrastructure work becomes explicit.</a:t>
            </a:r>
          </a:p>
          <a:p>
            <a:pPr>
              <a:defRPr sz="1700"/>
            </a:pPr>
            <a:r>
              <a:t>Elevation often represents the largest unplanned cost in AI programs.</a:t>
            </a:r>
          </a:p>
          <a:p>
            <a:pPr>
              <a:defRPr sz="1700"/>
            </a:pPr>
          </a:p>
          <a:p>
            <a:pPr>
              <a:defRPr b="1" sz="1700"/>
            </a:pPr>
            <a:r>
              <a:t>5. Repeat — Don’t Let Inertia Become the Constraint</a:t>
            </a:r>
          </a:p>
          <a:p>
            <a:pPr>
              <a:defRPr b="1" sz="1700"/>
            </a:pPr>
            <a:r>
              <a:t>What it means</a:t>
            </a:r>
          </a:p>
          <a:p>
            <a:pPr>
              <a:defRPr sz="1700"/>
            </a:pPr>
            <a:r>
              <a:t>Once a constraint is broken, another one will emerge.</a:t>
            </a:r>
          </a:p>
          <a:p>
            <a:pPr>
              <a:defRPr sz="1700"/>
            </a:pPr>
            <a:r>
              <a:t>Continuously reassess.</a:t>
            </a:r>
          </a:p>
          <a:p>
            <a:pPr>
              <a:defRPr b="1" sz="1700"/>
            </a:pPr>
          </a:p>
          <a:p>
            <a:pPr>
              <a:defRPr b="1" sz="1700"/>
            </a:pPr>
            <a:r>
              <a:t>Examples In AI initiatives</a:t>
            </a:r>
          </a:p>
          <a:p>
            <a:pPr>
              <a:defRPr sz="1700"/>
            </a:pPr>
            <a:r>
              <a:t>After data is ready, the constraint may shift to:</a:t>
            </a:r>
          </a:p>
          <a:p>
            <a:pPr>
              <a:defRPr sz="1700"/>
            </a:pPr>
            <a:r>
              <a:t>-Model monitoring</a:t>
            </a:r>
          </a:p>
          <a:p>
            <a:pPr>
              <a:defRPr sz="1700"/>
            </a:pPr>
            <a:r>
              <a:t>-Change management</a:t>
            </a:r>
          </a:p>
          <a:p>
            <a:pPr>
              <a:defRPr sz="1700"/>
            </a:pPr>
            <a:r>
              <a:t>-Adoption and trust</a:t>
            </a:r>
          </a:p>
          <a:p>
            <a:pPr>
              <a:defRPr sz="1700"/>
            </a:pPr>
            <a:r>
              <a:t>-Operational integration</a:t>
            </a:r>
          </a:p>
          <a:p>
            <a:pPr>
              <a:defRPr sz="1700"/>
            </a:pPr>
          </a:p>
          <a:p>
            <a:pPr>
              <a:defRPr b="1" sz="1700"/>
            </a:pPr>
            <a:r>
              <a:t>PM lens</a:t>
            </a:r>
          </a:p>
          <a:p>
            <a:pPr>
              <a:defRPr sz="1700"/>
            </a:pPr>
            <a:r>
              <a:t>Roadmaps must be adaptive, not linear.</a:t>
            </a:r>
          </a:p>
          <a:p>
            <a:pPr>
              <a:defRPr sz="1700"/>
            </a:pPr>
            <a:r>
              <a:t>Success creates new constraints.</a:t>
            </a:r>
          </a:p>
          <a:p>
            <a:pPr>
              <a:defRPr sz="1700"/>
            </a:pPr>
            <a:r>
              <a:t>—</a:t>
            </a:r>
          </a:p>
          <a:p>
            <a:pPr>
              <a:defRPr sz="1700"/>
            </a:pPr>
          </a:p>
          <a:p>
            <a:pPr>
              <a:defRPr sz="1700"/>
            </a:pPr>
            <a:r>
              <a:t>Most AI roadmaps fail because they assume everything improves together. TOC forces you to ask: What must be true first?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defRPr sz="1700"/>
            </a:pPr>
            <a:r>
              <a:t>8 min</a:t>
            </a:r>
          </a:p>
          <a:p>
            <a:pPr/>
          </a:p>
          <a:p>
            <a:pPr/>
            <a:r>
              <a:t>After identifying the current constraint using Theory of Constraints, the first question is not “Where can we use AI?” The first question is “What is the cheapest and safest way to relieve this constraint?”</a:t>
            </a:r>
          </a:p>
          <a:p>
            <a:pPr/>
          </a:p>
          <a:p>
            <a:pPr/>
            <a:r>
              <a:t>Very often, the answer is workflow automation or simplifying requirements. Many enterprise constraints exist because business processes are inconsistent, overly manual, or based on historical compromises that no longer make sense.</a:t>
            </a:r>
          </a:p>
          <a:p>
            <a:pPr/>
          </a:p>
          <a:p>
            <a:pPr/>
            <a:r>
              <a:t>Workflow automation removes unnecessary handoffs, enforces sequence, standardizes decisions, and eliminates work that never should have been manual in the first place. This is usually faster, cheaper, and more predictable than introducing AI.</a:t>
            </a:r>
          </a:p>
          <a:p>
            <a:pPr/>
          </a:p>
          <a:p>
            <a:pPr/>
            <a:r>
              <a:t>As teams do this, two things happen. Some constraints disappear entirely because the process was the real problem. Others become very clear and very narrow.</a:t>
            </a:r>
          </a:p>
          <a:p>
            <a:pPr/>
          </a:p>
          <a:p>
            <a:pPr/>
            <a:r>
              <a:t>That is where AI fits. AI becomes valuable when the remaining constraint requires judgment, interpretation, or pattern recognition that cannot be reliably captured in rules. At that point, an AI decision point is often the most cost-effective way to move the system forward.</a:t>
            </a:r>
          </a:p>
          <a:p>
            <a:pPr/>
          </a:p>
          <a:p>
            <a:pPr/>
            <a:r>
              <a:t>So the progression is deliberate. First simplify the process. Then automate what can be deterministic. Only then introduce AI where variability and judgment are unavoidable.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defRPr sz="1700"/>
            </a:pPr>
            <a:r>
              <a:t>8 min</a:t>
            </a:r>
          </a:p>
          <a:p>
            <a:pPr>
              <a:defRPr sz="1700"/>
            </a:pPr>
          </a:p>
          <a:p>
            <a:pPr>
              <a:defRPr sz="1700"/>
            </a:pPr>
            <a:r>
              <a:t>Most people think of AI as a chat window where a human types a prompt and reads a response. That mental model breaks down quickly in real AI products. In many enterprise systems, no human ever writes or sees the prompt.</a:t>
            </a:r>
          </a:p>
          <a:p>
            <a:pPr>
              <a:defRPr sz="1700"/>
            </a:pPr>
          </a:p>
          <a:p>
            <a:pPr>
              <a:defRPr sz="1700"/>
            </a:pPr>
            <a:r>
              <a:t>Prompt automation means the application assembles instructions and context automatically. A user action—such as uploading a file or submitting a form—triggers normal application logic.</a:t>
            </a:r>
          </a:p>
          <a:p>
            <a:pPr>
              <a:defRPr sz="1700"/>
            </a:pPr>
          </a:p>
          <a:p>
            <a:pPr>
              <a:defRPr sz="1700"/>
            </a:pPr>
            <a:r>
              <a:t>The system then builds a prompt from multiple sources. This typically includes a predefined prompt template, relevant data pulled from databases, and supporting documents or files.</a:t>
            </a:r>
          </a:p>
          <a:p>
            <a:pPr>
              <a:defRPr sz="1700"/>
            </a:pPr>
          </a:p>
          <a:p>
            <a:pPr>
              <a:defRPr sz="1700"/>
            </a:pPr>
            <a:r>
              <a:t>That assembled prompt is sent through an API to a large language model like GPT, often with additional attachments. The model returns an output.</a:t>
            </a:r>
          </a:p>
          <a:p>
            <a:pPr>
              <a:defRPr sz="1700"/>
            </a:pPr>
          </a:p>
          <a:p>
            <a:pPr>
              <a:defRPr sz="1700"/>
            </a:pPr>
            <a:r>
              <a:t>That output may be shown to a user, or it may be consumed by the application itself to make a decision, route work, update records, or trigger the next step in a workflow.</a:t>
            </a:r>
          </a:p>
          <a:p>
            <a:pPr>
              <a:defRPr sz="1700"/>
            </a:pPr>
          </a:p>
          <a:p>
            <a:pPr>
              <a:defRPr sz="1700"/>
            </a:pPr>
            <a:r>
              <a:t>This is why AI features often look simple but hide significant complexity. The real work is in supplying clean, well-governed context and managing how prompts are constructed and used.</a:t>
            </a:r>
          </a:p>
          <a:p>
            <a:pPr>
              <a:defRPr sz="1700"/>
            </a:pPr>
          </a:p>
          <a:p>
            <a:pPr>
              <a:defRPr sz="1700"/>
            </a:pPr>
            <a:r>
              <a:t>Prompt automation depends entirely on the data foundations discussed earlier. If you cannot explain where a prompt’s inputs come from, you cannot confidently plan the schedule, scope, or cost of an AI initiative.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defRPr sz="1700"/>
            </a:pPr>
            <a:r>
              <a:t>2 min</a:t>
            </a:r>
          </a:p>
          <a:p>
            <a:pPr>
              <a:defRPr sz="1700"/>
            </a:pPr>
          </a:p>
          <a:p>
            <a:pPr>
              <a:defRPr sz="1700"/>
            </a:pPr>
            <a:r>
              <a:t>Give 1 minute to silently read the objectives.</a:t>
            </a:r>
          </a:p>
          <a:p>
            <a:pPr>
              <a:defRPr sz="1700"/>
            </a:pPr>
            <a:r>
              <a:t>Discussion: “What are your goals for this course?”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defRPr sz="1700"/>
            </a:pPr>
            <a:r>
              <a:t>4 min</a:t>
            </a:r>
          </a:p>
          <a:p>
            <a:pPr>
              <a:defRPr sz="1700"/>
            </a:pPr>
          </a:p>
          <a:p>
            <a:pPr>
              <a:defRPr sz="1700"/>
            </a:pPr>
            <a:r>
              <a:t>So far, we’ve talked about workflows, automation, and prompts as things that respond to a single request. An agent changes the model. Instead of responding once, an agent is designed to pursue an outcome over time.</a:t>
            </a:r>
          </a:p>
          <a:p>
            <a:pPr>
              <a:defRPr sz="1700"/>
            </a:pPr>
          </a:p>
          <a:p>
            <a:pPr>
              <a:defRPr sz="1700"/>
            </a:pPr>
            <a:r>
              <a:t>An AI agent combines three things: business logic, automation, and an AI model. The business logic defines what success looks like and what is allowed. The automation gives the agent tools—systems it can query, actions it can take, and steps it can repeat.</a:t>
            </a:r>
          </a:p>
          <a:p>
            <a:pPr>
              <a:defRPr sz="1700"/>
            </a:pPr>
          </a:p>
          <a:p>
            <a:pPr>
              <a:defRPr sz="1700"/>
            </a:pPr>
            <a:r>
              <a:t>In this model, the AI is not given a long, handcrafted prompt each time. It is given criteria, relevant information, and boundaries. The agent decides what to do next within those constraints.</a:t>
            </a:r>
          </a:p>
          <a:p>
            <a:pPr>
              <a:defRPr sz="1700"/>
            </a:pPr>
          </a:p>
          <a:p>
            <a:pPr>
              <a:defRPr sz="1700"/>
            </a:pPr>
            <a:r>
              <a:t>This is a shift from prompt and generative output to criteria, information, and decision. The output is not necessarily text. The output may be an action, a choice, or a sequence of steps.</a:t>
            </a:r>
          </a:p>
          <a:p>
            <a:pPr>
              <a:defRPr sz="1700"/>
            </a:pPr>
          </a:p>
          <a:p>
            <a:pPr>
              <a:defRPr sz="1700"/>
            </a:pPr>
            <a:r>
              <a:t>Because the agent can reason across steps, it often needs fewer inputs. It can gather additional information itself, retry when something fails, and adapt its approach based on results.</a:t>
            </a:r>
          </a:p>
          <a:p>
            <a:pPr>
              <a:defRPr sz="1700"/>
            </a:pPr>
          </a:p>
          <a:p>
            <a:pPr>
              <a:defRPr sz="1700"/>
            </a:pPr>
            <a:r>
              <a:t>This is why agents can unlock more value with less orchestration. They reduce the need to predict every scenario upfront and instead rely on decision-making within guardrails.</a:t>
            </a:r>
          </a:p>
          <a:p>
            <a:pPr>
              <a:defRPr sz="1700"/>
            </a:pPr>
          </a:p>
          <a:p>
            <a:pPr>
              <a:defRPr sz="1700"/>
            </a:pPr>
            <a:r>
              <a:t>For project managers, this increases leverage but also responsibility. The critical work shifts to defining goals, constraints, escalation rules, and stopping conditions. When those are clear, agents can safely and reliably extend automation beyond what rules or single prompts can achieve.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1 min - summary</a:t>
            </a:r>
          </a:p>
          <a:p>
            <a:pPr/>
            <a:r>
              <a:t>4 min - discussion</a:t>
            </a:r>
          </a:p>
          <a:p>
            <a:pPr/>
          </a:p>
          <a:p>
            <a:pPr/>
            <a:r>
              <a:t>In this module, we used the Theory of Constraints as a practical way to think about AI product development. Instead of starting with tools or ambition, we started with the system and asked what is actually limiting progress.</a:t>
            </a:r>
          </a:p>
          <a:p>
            <a:pPr/>
          </a:p>
          <a:p>
            <a:pPr/>
            <a:r>
              <a:t>We saw that the cheapest and safest way to relieve a constraint is usually simplification or workflow automation. Many problems disappear once irrational processes are removed and deterministic work is automated.</a:t>
            </a:r>
          </a:p>
          <a:p>
            <a:pPr/>
          </a:p>
          <a:p>
            <a:pPr/>
            <a:r>
              <a:t>When constraints require judgment, interpretation, or pattern recognition, prompt automation becomes useful. Here, AI operates behind the scenes, assembling context and producing outputs that users may never see.</a:t>
            </a:r>
          </a:p>
          <a:p>
            <a:pPr/>
          </a:p>
          <a:p>
            <a:pPr/>
            <a:r>
              <a:t>When even more leverage is needed, agents combine business logic, automation, and AI to pursue outcomes over time. The paradigm shifts from prompts and outputs to criteria, information, and decisions.</a:t>
            </a:r>
          </a:p>
          <a:p>
            <a:pPr/>
          </a:p>
          <a:p>
            <a:pPr/>
            <a:r>
              <a:t>The core lesson is this: effective AI roadmaps are not feature plans. Predictive planning really falls apart because new constraints often reveal themselves as others are removed. For each one, it’s about using the simplest mechanism that can reliably move the system forward.</a:t>
            </a:r>
          </a:p>
          <a:p>
            <a:pPr/>
            <a:r>
              <a:t>---</a:t>
            </a:r>
          </a:p>
          <a:p>
            <a:pPr/>
            <a:r>
              <a:t>Where in your current organization do constraints persist because no one has questioned the process itself?</a:t>
            </a:r>
          </a:p>
          <a:p>
            <a:pPr/>
          </a:p>
          <a:p>
            <a:pPr/>
            <a:r>
              <a:t>Which parts of your roadmap could likely be solved with simplification or automation, but are being labeled as “AI problems”?</a:t>
            </a:r>
          </a:p>
          <a:p>
            <a:pPr/>
          </a:p>
          <a:p>
            <a:pPr/>
            <a:r>
              <a:t>If an AI initiative in your organization failed, where would you expect the real constraint to have been?</a:t>
            </a:r>
          </a:p>
          <a:p>
            <a:pPr/>
          </a:p>
          <a:p>
            <a:pPr/>
            <a:r>
              <a:t>What would change in your planning approach if you treated AI as a system capability rather than a set of features?</a:t>
            </a:r>
          </a:p>
          <a:p>
            <a:pPr/>
          </a:p>
          <a:p>
            <a:pPr/>
            <a:r>
              <a:t>Where would introducing an agent create clarity—and where would it introduce unacceptable risk?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lvl1pPr>
              <a:defRPr sz="1700"/>
            </a:lvl1pPr>
          </a:lstStyle>
          <a:p>
            <a:pPr/>
            <a:r>
              <a:t>1 min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lnSpc>
                <a:spcPct val="115000"/>
              </a:lnSpc>
              <a:spcBef>
                <a:spcPts val="1000"/>
              </a:spcBef>
              <a:defRPr sz="1700">
                <a:latin typeface="+mj-lt"/>
                <a:ea typeface="+mj-ea"/>
                <a:cs typeface="+mj-cs"/>
                <a:sym typeface="Helvetica"/>
              </a:defRPr>
            </a:pPr>
            <a:r>
              <a:t>4 min</a:t>
            </a:r>
          </a:p>
          <a:p>
            <a:pPr>
              <a:lnSpc>
                <a:spcPct val="115000"/>
              </a:lnSpc>
              <a:spcBef>
                <a:spcPts val="1000"/>
              </a:spcBef>
              <a:defRPr sz="1700">
                <a:latin typeface="+mj-lt"/>
                <a:ea typeface="+mj-ea"/>
                <a:cs typeface="+mj-cs"/>
                <a:sym typeface="Helvetica"/>
              </a:defRPr>
            </a:pPr>
            <a:r>
              <a:t>Personas are a major component of many automated prompt-builders that can guide an AIs to the intended business results. The purpose is for the AI to inhabit the attitude and mindset of the ideal human author as authentically as possible if not better.</a:t>
            </a:r>
          </a:p>
          <a:p>
            <a:pPr>
              <a:lnSpc>
                <a:spcPct val="115000"/>
              </a:lnSpc>
              <a:spcBef>
                <a:spcPts val="1000"/>
              </a:spcBef>
              <a:defRPr sz="1700">
                <a:latin typeface="+mj-lt"/>
                <a:ea typeface="+mj-ea"/>
                <a:cs typeface="+mj-cs"/>
                <a:sym typeface="Helvetica"/>
              </a:defRPr>
            </a:pPr>
            <a:r>
              <a:t>This can mean getting in the head of the intended user. Fortunately, UX designers and product managers have been doing this for decades. The empathy map is a great tool for bringing a cross-functional team together to define a persona - name it, give it color, and define what matters about it. </a:t>
            </a:r>
          </a:p>
          <a:p>
            <a:pPr>
              <a:lnSpc>
                <a:spcPct val="115000"/>
              </a:lnSpc>
              <a:spcBef>
                <a:spcPts val="1000"/>
              </a:spcBef>
              <a:defRPr sz="1700">
                <a:latin typeface="+mj-lt"/>
                <a:ea typeface="+mj-ea"/>
                <a:cs typeface="+mj-cs"/>
                <a:sym typeface="Helvetica"/>
              </a:defRPr>
            </a:pPr>
            <a:r>
              <a:t>Defining personas early in an AI initiative, and refining them throughout, can be a powerful force multiplier to speed the rate at which the solution iterates toward the optimal business outcome. </a:t>
            </a:r>
          </a:p>
          <a:p>
            <a:pPr>
              <a:lnSpc>
                <a:spcPct val="115000"/>
              </a:lnSpc>
              <a:spcBef>
                <a:spcPts val="1000"/>
              </a:spcBef>
              <a:defRPr sz="1700">
                <a:latin typeface="+mj-lt"/>
                <a:ea typeface="+mj-ea"/>
                <a:cs typeface="+mj-cs"/>
                <a:sym typeface="Helvetica"/>
              </a:defRPr>
            </a:pPr>
            <a:r>
              <a:t>With the right people in the room, a 30 minute session can knock this out and get you moving.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p>
            <a:pPr>
              <a:defRPr sz="1700"/>
            </a:pPr>
            <a:r>
              <a:t>Walk through the empathy map canvas on the Miro using one of the case studies from earlier.</a:t>
            </a:r>
          </a:p>
          <a:p>
            <a:pPr>
              <a:defRPr sz="1700"/>
            </a:pPr>
          </a:p>
          <a:p>
            <a:pPr>
              <a:defRPr sz="1700"/>
            </a:pPr>
            <a:r>
              <a:t>30 min - total</a:t>
            </a:r>
          </a:p>
          <a:p>
            <a:pPr>
              <a:defRPr sz="1700"/>
            </a:pPr>
          </a:p>
          <a:p>
            <a:pPr>
              <a:defRPr sz="1700"/>
            </a:pPr>
            <a:r>
              <a:t>15 min - work</a:t>
            </a:r>
          </a:p>
          <a:p>
            <a:pPr>
              <a:defRPr sz="1700"/>
            </a:pPr>
            <a:r>
              <a:t>10 min - sharing</a:t>
            </a:r>
          </a:p>
          <a:p>
            <a:pPr>
              <a:defRPr sz="1700"/>
            </a:pPr>
            <a:r>
              <a:t>5 min - debrief</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p>
            <a:pPr>
              <a:defRPr sz="1700"/>
            </a:pPr>
            <a:r>
              <a:t>3 min </a:t>
            </a:r>
          </a:p>
          <a:p>
            <a:pPr>
              <a:defRPr sz="1700"/>
            </a:pPr>
          </a:p>
          <a:p>
            <a:pPr>
              <a:defRPr sz="1700"/>
            </a:pPr>
            <a:r>
              <a:t>Consistency is one of the hardest problems in AI-generated content and AI-driven quality checks. The solution is rarely more prompting. It is usually clearer standards.</a:t>
            </a:r>
          </a:p>
          <a:p>
            <a:pPr>
              <a:defRPr sz="1700"/>
            </a:pPr>
          </a:p>
          <a:p>
            <a:pPr>
              <a:defRPr sz="1700"/>
            </a:pPr>
            <a:r>
              <a:t>Organizations already have style guides, brand guidelines, legal language rules, and regulated terminology. On screen you see some examples of publications with famous and influential style guides. Most organizations have similar assets that can be embedded directly into how AI systems are trained, configured, and evaluated.</a:t>
            </a:r>
          </a:p>
          <a:p>
            <a:pPr>
              <a:defRPr sz="1700"/>
            </a:pPr>
          </a:p>
          <a:p>
            <a:pPr>
              <a:defRPr sz="1700"/>
            </a:pPr>
            <a:r>
              <a:t>When a style guide is treated as infrastructure, the AI is no longer guessing. It knows which words to use, which terms must be capitalized, how citations should appear, and which phrases are required or forbidden in regulated contexts.</a:t>
            </a:r>
          </a:p>
          <a:p>
            <a:pPr>
              <a:defRPr sz="1700"/>
            </a:pPr>
          </a:p>
          <a:p>
            <a:pPr>
              <a:defRPr sz="1700"/>
            </a:pPr>
            <a:r>
              <a:t>This applies both to generation and to automated quality checks. The same rules that shape outputs can be used by AI to review content for compliance, consistency, and risk.</a:t>
            </a:r>
          </a:p>
          <a:p>
            <a:pPr>
              <a:defRPr sz="1700"/>
            </a:pPr>
          </a:p>
          <a:p>
            <a:pPr>
              <a:defRPr sz="1700"/>
            </a:pPr>
            <a:r>
              <a:t>For project managers, this reframes style guides from optional documentation into operational assets. If standards are ambiguous, AI outputs will be inconsistent. If standards are explicit, AI can enforce them at scale.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defRPr sz="1700"/>
            </a:pPr>
            <a:r>
              <a:t>5 min</a:t>
            </a:r>
          </a:p>
          <a:p>
            <a:pPr>
              <a:defRPr sz="1700"/>
            </a:pPr>
          </a:p>
          <a:p>
            <a:pPr>
              <a:defRPr sz="1700"/>
            </a:pPr>
            <a:r>
              <a:t>One of the fastest ways AI initiatives get into trouble is by treating an AI feature as a single unit of work. From a planning and delivery perspective, that is almost always wrong.</a:t>
            </a:r>
          </a:p>
          <a:p>
            <a:pPr>
              <a:defRPr sz="1700"/>
            </a:pPr>
          </a:p>
          <a:p>
            <a:pPr>
              <a:defRPr sz="1700"/>
            </a:pPr>
            <a:r>
              <a:t>Using the Theory of Constraints, the first question is not what the feature does, but what constraint it is meant to relieve. Every Gen AI feature exists to remove friction, reduce delay, or improve decision quality at a specific point in a workflow.</a:t>
            </a:r>
          </a:p>
          <a:p>
            <a:pPr>
              <a:defRPr sz="1700"/>
            </a:pPr>
          </a:p>
          <a:p>
            <a:pPr>
              <a:defRPr sz="1700"/>
            </a:pPr>
            <a:r>
              <a:t>Once that constraint is clear, the feature can be decomposed into layers. The bottom layer is always data. What information must be available, clean, integrated, and governed for this feature to work reliably? If that data is missing or inconsistent, the feature is already at risk.</a:t>
            </a:r>
          </a:p>
          <a:p>
            <a:pPr>
              <a:defRPr sz="1700"/>
            </a:pPr>
          </a:p>
          <a:p>
            <a:pPr>
              <a:defRPr sz="1700"/>
            </a:pPr>
            <a:r>
              <a:t>Next is the workflow layer. Where does this feature sit in an existing process? What happens before it, and what happens after it? Many Gen AI features only work if upstream steps are standardized and downstream actions are automated.</a:t>
            </a:r>
          </a:p>
          <a:p>
            <a:pPr>
              <a:defRPr sz="1700"/>
            </a:pPr>
          </a:p>
          <a:p>
            <a:pPr>
              <a:defRPr sz="1700"/>
            </a:pPr>
            <a:r>
              <a:t>Above that is the automation logic. This includes the rules, branching, thresholds, and guardrails that determine when the AI is used, what inputs it receives, and how its output is handled. This is where simplification and non-AI automation often remove more risk than the model itself.</a:t>
            </a:r>
          </a:p>
          <a:p>
            <a:pPr>
              <a:defRPr sz="1700"/>
            </a:pPr>
          </a:p>
          <a:p>
            <a:pPr>
              <a:defRPr sz="1700"/>
            </a:pPr>
            <a:r>
              <a:t>Then comes prompt automation. What instructions, templates, examples, and contextual data are assembled for the model? This is not a single prompt, but a managed asset that evolves over time.</a:t>
            </a:r>
          </a:p>
          <a:p>
            <a:pPr>
              <a:defRPr sz="1700"/>
            </a:pPr>
          </a:p>
          <a:p>
            <a:pPr>
              <a:defRPr sz="1700"/>
            </a:pPr>
            <a:r>
              <a:t>Finally, decide whether the feature needs a single AI call or an agent. If the task is bounded and deterministic after interpretation, a single AI interaction is usually sufficient. If the feature requires iteration, information gathering, or decision-making over time, an agent may be justified.</a:t>
            </a:r>
          </a:p>
          <a:p>
            <a:pPr>
              <a:defRPr sz="1700"/>
            </a:pPr>
          </a:p>
          <a:p>
            <a:pPr>
              <a:defRPr sz="1700"/>
            </a:pPr>
            <a:r>
              <a:t>When decomposed this way, a Gen AI feature stops being mysterious. It becomes a system with identifiable risks, dependencies, and constraints.</a:t>
            </a:r>
          </a:p>
          <a:p>
            <a:pPr>
              <a:defRPr sz="1700"/>
            </a:pPr>
          </a:p>
          <a:p>
            <a:pPr>
              <a:defRPr sz="1700"/>
            </a:pPr>
            <a:r>
              <a:t>For project managers, this decomposition makes AI work planable. It reveals where the real effort lies, which risks are structural, and which constraints must be addressed first to make the roadmap credible.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defRPr sz="1700"/>
            </a:pPr>
            <a:r>
              <a:t>2 min</a:t>
            </a:r>
          </a:p>
          <a:p>
            <a:pPr>
              <a:defRPr sz="1700"/>
            </a:pPr>
          </a:p>
          <a:p>
            <a:pPr>
              <a:defRPr sz="1700"/>
            </a:pPr>
            <a:r>
              <a:rPr u="sng">
                <a:solidFill>
                  <a:schemeClr val="accent5"/>
                </a:solidFill>
                <a:uFill>
                  <a:solidFill>
                    <a:schemeClr val="accent5"/>
                  </a:solidFill>
                </a:uFill>
                <a:hlinkClick r:id="rId3" invalidUrl="" action="" tgtFrame="" tooltip="" history="1" highlightClick="0" endSnd="0"/>
              </a:rPr>
              <a:t>https://code4thought.eu/2025/02/19/generative-ai-quality-testing-a-standards-based-approach-for-reliability/</a:t>
            </a:r>
          </a:p>
          <a:p>
            <a:pPr>
              <a:defRPr sz="1700"/>
            </a:pPr>
            <a:r>
              <a:rPr u="sng">
                <a:solidFill>
                  <a:schemeClr val="accent5"/>
                </a:solidFill>
                <a:uFill>
                  <a:solidFill>
                    <a:schemeClr val="accent5"/>
                  </a:solidFill>
                </a:uFill>
                <a:hlinkClick r:id="rId4" invalidUrl="" action="" tgtFrame="" tooltip="" history="1" highlightClick="0" endSnd="0"/>
              </a:rPr>
              <a:t>https://www.iso.org/standard/80655.html</a:t>
            </a:r>
          </a:p>
          <a:p>
            <a:pPr>
              <a:defRPr sz="1700"/>
            </a:pPr>
          </a:p>
          <a:p>
            <a:pPr>
              <a:defRPr b="1" sz="1700"/>
            </a:pPr>
            <a:r>
              <a:t>Non-Deterministic Output</a:t>
            </a:r>
          </a:p>
          <a:p>
            <a:pPr>
              <a:defRPr sz="1700"/>
            </a:pPr>
            <a:r>
              <a:t>By design GenAI models are expected to be able to produce diverse responses to the exact same input at any specific point in time. This variability complicates testing, as it requires assessing multiple plausible outputs rather than a single expected result.</a:t>
            </a:r>
          </a:p>
          <a:p>
            <a:pPr>
              <a:defRPr sz="1700"/>
            </a:pPr>
          </a:p>
          <a:p>
            <a:pPr>
              <a:defRPr b="1" sz="1700"/>
            </a:pPr>
            <a:r>
              <a:t>Quality and Consistency</a:t>
            </a:r>
          </a:p>
          <a:p>
            <a:pPr>
              <a:defRPr sz="1700"/>
            </a:pPr>
            <a:r>
              <a:t>Ensuring that GenAI-generated content is accurate, contextually relevant, and free from factual errors is critical. The challenge lies in defining and measuring what constitutes “acceptable” quality, especially when subjective elements such as creativity and tone are involved.</a:t>
            </a:r>
          </a:p>
          <a:p>
            <a:pPr>
              <a:defRPr sz="1700"/>
            </a:pPr>
          </a:p>
          <a:p>
            <a:pPr>
              <a:defRPr b="1" sz="1700"/>
            </a:pPr>
            <a:r>
              <a:t>Bias and Fairness</a:t>
            </a:r>
          </a:p>
          <a:p>
            <a:pPr>
              <a:defRPr sz="1700"/>
            </a:pPr>
            <a:r>
              <a:t>GenAI models inherit biases present in their training data, potentially leading to biased, unfair, or inappropriate outputs. Testing must include robust fairness assessments and mitigation strategies to prevent the reinforcement of harmful biases.</a:t>
            </a:r>
          </a:p>
          <a:p>
            <a:pPr>
              <a:defRPr sz="1700"/>
            </a:pPr>
          </a:p>
          <a:p>
            <a:pPr>
              <a:defRPr b="1" sz="1700"/>
            </a:pPr>
            <a:r>
              <a:t>Data Privacy and Security</a:t>
            </a:r>
          </a:p>
          <a:p>
            <a:pPr>
              <a:defRPr sz="1700"/>
            </a:pPr>
            <a:r>
              <a:t>Security is a major concern, as GenAI models can inadvertently expose sensitive or proprietary information. Testing protocols must ensure that models do not memorize and bring up confidential data and are resistant to data poisoning attacks.</a:t>
            </a:r>
          </a:p>
          <a:p>
            <a:pPr>
              <a:defRPr sz="1700"/>
            </a:pPr>
          </a:p>
          <a:p>
            <a:pPr>
              <a:defRPr b="1" sz="1700"/>
            </a:pPr>
            <a:r>
              <a:t>Evolving Evaluation Metrics</a:t>
            </a:r>
          </a:p>
          <a:p>
            <a:pPr>
              <a:defRPr sz="1700"/>
            </a:pPr>
            <a:r>
              <a:t>Traditional AI evaluation metrics, such as accuracy and F1 scores, may not suffice for GenAI. Organizations are developing new benchmarks to assess attributes like reasoning, adaptability, and creativity. For example, real-world problem-solving tests are increasingly used to evaluate AI performance in practical applications.</a:t>
            </a:r>
          </a:p>
          <a:p>
            <a:pPr>
              <a:defRPr sz="1700"/>
            </a:pPr>
          </a:p>
          <a:p>
            <a:pPr>
              <a:defRPr b="1" sz="1700"/>
            </a:pPr>
            <a:r>
              <a:t>Model Drift</a:t>
            </a:r>
          </a:p>
          <a:p>
            <a:pPr>
              <a:defRPr sz="1700"/>
            </a:pPr>
            <a:r>
              <a:t>Over time, GenAI models may experience “drift,” similarly to any ML model, where their outputs deviate from expected behavior due to new training data or changing usage patterns. However, identifying the drift and its root causes accurately is much more difficult compared to the ML paradigms. Continuous monitoring and fine-tuning are essential to maintain reliability and performance.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p>
            <a:pPr>
              <a:defRPr sz="1700"/>
            </a:pPr>
            <a:r>
              <a:t>25 min total</a:t>
            </a:r>
          </a:p>
          <a:p>
            <a:pPr>
              <a:defRPr sz="1700"/>
            </a:pPr>
          </a:p>
          <a:p>
            <a:pPr>
              <a:defRPr sz="1700"/>
            </a:pPr>
            <a:r>
              <a:t>3 min explanation</a:t>
            </a:r>
          </a:p>
          <a:p>
            <a:pPr>
              <a:defRPr sz="1700"/>
            </a:pPr>
            <a:r>
              <a:t>12 min activity</a:t>
            </a:r>
          </a:p>
          <a:p>
            <a:pPr>
              <a:defRPr sz="1700"/>
            </a:pPr>
            <a:r>
              <a:t>10 min discussion</a:t>
            </a:r>
          </a:p>
          <a:p>
            <a:pPr>
              <a:defRPr sz="1700"/>
            </a:pPr>
          </a:p>
          <a:p>
            <a:pPr>
              <a:defRPr sz="1700"/>
            </a:pPr>
            <a:r>
              <a:t>Using one of the case studies, write a 3 part quality benchmark in 3 different categories of quality (like effectiveness, efficiency, freedom from risk, etc.)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lvl1pPr>
              <a:defRPr sz="1700"/>
            </a:lvl1pPr>
          </a:lstStyle>
          <a:p>
            <a:pPr/>
            <a:r>
              <a:t>2 min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lvl1pPr>
              <a:defRPr sz="1700"/>
            </a:lvl1pPr>
          </a:lstStyle>
          <a:p>
            <a:pPr/>
            <a:r>
              <a:t>1 min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lvl1pPr>
              <a:defRPr sz="1700"/>
            </a:lvl1pPr>
          </a:lstStyle>
          <a:p>
            <a:pPr/>
            <a:r>
              <a:t>1 min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defRPr sz="1700"/>
            </a:pPr>
            <a:r>
              <a:t>2 min</a:t>
            </a:r>
          </a:p>
          <a:p>
            <a:pPr>
              <a:defRPr sz="1700"/>
            </a:pPr>
            <a:r>
              <a:t>---</a:t>
            </a:r>
          </a:p>
          <a:p>
            <a:pPr>
              <a:defRPr sz="1700"/>
            </a:pPr>
          </a:p>
          <a:p>
            <a:pPr>
              <a:defRPr sz="1700"/>
            </a:pPr>
            <a:r>
              <a:t>Common Themes You Can Lean On</a:t>
            </a:r>
          </a:p>
          <a:p>
            <a:pPr>
              <a:defRPr sz="1700"/>
            </a:pPr>
          </a:p>
          <a:p>
            <a:pPr>
              <a:defRPr sz="1700"/>
            </a:pPr>
            <a:r>
              <a:t>Across these case studies, a consistent pattern emerges:</a:t>
            </a:r>
          </a:p>
          <a:p>
            <a:pPr>
              <a:defRPr sz="1700"/>
            </a:pPr>
          </a:p>
          <a:p>
            <a:pPr>
              <a:defRPr sz="1700"/>
            </a:pPr>
            <a:r>
              <a:t>1. **Legacy data and tech debt constrained AI success:** Without strong foundations, advanced AI either fails in production or produces unreliable outputs.([CNBC][3])</a:t>
            </a:r>
          </a:p>
          <a:p>
            <a:pPr>
              <a:defRPr sz="1700"/>
            </a:pPr>
            <a:r>
              <a:t>2. **Major engineering lift preceded or ran in parallel with AI:** In every case, organizations had to invest in **data pipelines, unified schemas, modern infrastructure, and (often) cloud migration** before realizing substantial AI value.</a:t>
            </a:r>
          </a:p>
          <a:p>
            <a:pPr>
              <a:defRPr sz="1700"/>
            </a:pPr>
            <a:r>
              <a:t>3. **AI unlocked new automation or strategic insights:** Once foundations were in place, generative capabilities or predictive analytics delivered measurable business value — from regulatory compliance (life sciences) to improved production (automotive) to predictive operations (energy/defense).</a:t>
            </a:r>
          </a:p>
          <a:p>
            <a:pPr>
              <a:defRPr sz="1700"/>
            </a:pPr>
          </a:p>
          <a:p>
            <a:pPr>
              <a:defRPr sz="1700"/>
            </a:pPr>
            <a:r>
              <a:t>---</a:t>
            </a:r>
          </a:p>
          <a:p>
            <a:pPr>
              <a:defRPr sz="1700"/>
            </a:pPr>
          </a:p>
          <a:p>
            <a:pPr>
              <a:defRPr sz="1700"/>
            </a:pPr>
            <a:r>
              <a:t>[1]: https://www.wsj.com/tech/ai/volkswagen-to-invest-1-2-billion-in-artificial-intelligence-by-2030-e41b2021?utm_source=chatgpt.com "Volkswagen to Invest $1.2 Billion in Artificial Intelligence by 2030"</a:t>
            </a:r>
          </a:p>
          <a:p>
            <a:pPr>
              <a:defRPr sz="1700"/>
            </a:pPr>
            <a:r>
              <a:t>[2]: https://keyt.com/news/money-and-business/stacker-money/2025/12/15/why-95-of-enterprise-ai-projects-fail-to-deliver-roi-a-data-analysis/?utm_source=chatgpt.com "Why 95% of enterprise AI projects fail to deliver ROI: A data analysis | News Channel 3-12"</a:t>
            </a:r>
          </a:p>
          <a:p>
            <a:pPr>
              <a:defRPr sz="1700"/>
            </a:pPr>
            <a:r>
              <a:t>[3]: https://www.cnbc.com/2025/01/22/ai-implementation-isnt-being-done-intelligently-inside-most-companies.html?utm_source=chatgpt.com "AI implementation projects are far from intelligent inside companies”</a:t>
            </a:r>
          </a:p>
          <a:p>
            <a:pPr>
              <a:defRPr sz="1700"/>
            </a:pPr>
          </a:p>
          <a:p>
            <a:pPr>
              <a:defRPr sz="1700"/>
            </a:pPr>
          </a:p>
          <a:p>
            <a:pPr>
              <a:defRPr sz="1700"/>
            </a:pPr>
          </a:p>
          <a:p>
            <a:pPr>
              <a:defRPr sz="1700"/>
            </a:pPr>
            <a:r>
              <a:t>The Data Quality Crisis Nobody Discusses</a:t>
            </a:r>
          </a:p>
          <a:p>
            <a:pPr>
              <a:defRPr sz="1700"/>
            </a:pPr>
          </a:p>
          <a:p>
            <a:pPr>
              <a:defRPr sz="1700"/>
            </a:pPr>
            <a:r>
              <a:t>A 2024 Capital One survey conducted by Forrester Research of 500 enterprise data leaders found that 73% identified “data quality and completeness” as the primary barrier to AI success—ranking it above model accuracy, computing costs, and talent shortages.</a:t>
            </a:r>
          </a:p>
          <a:p>
            <a:pPr>
              <a:defRPr sz="1700"/>
            </a:pPr>
          </a:p>
          <a:p>
            <a:pPr>
              <a:defRPr sz="1700"/>
            </a:pPr>
            <a:r>
              <a:t>The challenge isn’t just missing data. It’s fragmented data that AI systems can’t reconcile. The same customer might appear as “Acme Corp” in the CRM, “Acme Corporation” in email systems, “ACME Inc.” in contracts, and “Acme” in call transcripts. Without entity resolution—the ability to recognize these as the same organization—AI systems fragment their understanding across multiple incomplete profiles.</a:t>
            </a:r>
          </a:p>
          <a:p>
            <a:pPr>
              <a:defRPr sz="1700"/>
            </a:pPr>
          </a:p>
          <a:p>
            <a:pPr>
              <a:defRPr sz="1700"/>
            </a:pPr>
            <a:r>
              <a:t>https://keyt.com/news/money-and-business/stacker-money/2025/12/15/why-95-of-enterprise-ai-projects-fail-to-deliver-roi-a-data-analysis/?utm_source=chatgpt.com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defRPr sz="1700"/>
            </a:pPr>
            <a:r>
              <a:t>2 min</a:t>
            </a:r>
          </a:p>
          <a:p>
            <a:pPr>
              <a:defRPr sz="1700"/>
            </a:pPr>
            <a:r>
              <a:t>Industry: Life Sciences</a:t>
            </a:r>
          </a:p>
          <a:p>
            <a:pPr>
              <a:defRPr sz="1700"/>
            </a:pPr>
            <a:r>
              <a:t>What the AI did: </a:t>
            </a:r>
          </a:p>
          <a:p>
            <a:pPr>
              <a:defRPr sz="1700"/>
            </a:pPr>
            <a:r>
              <a:t>Generative AI is being used to automate drafting and synthesizing sections of regulatory submissions to the FDA — for example, creating clinical summaries and regulatory narratives from complex trial outputs.</a:t>
            </a:r>
          </a:p>
          <a:p>
            <a:pPr>
              <a:defRPr sz="1700"/>
            </a:pPr>
          </a:p>
          <a:p>
            <a:pPr>
              <a:defRPr sz="1700"/>
            </a:pPr>
            <a:r>
              <a:t>Engineering/Tech Debt Context: </a:t>
            </a:r>
          </a:p>
          <a:p>
            <a:pPr>
              <a:defRPr sz="1700"/>
            </a:pPr>
            <a:r>
              <a:t>Legacy clinical data was stored in disparate systems and formats. Prior to GenAI, teams lacked a unified, standardized dataset to reliably generate prose for submissions. Significant *data engineering, harmonization, and metadata tagging* were prerequisites before AI could produce quality outputs. Without those foundational investments, the generative component would have produced inconsistent or untrustworthy text.</a:t>
            </a:r>
          </a:p>
          <a:p>
            <a:pPr>
              <a:defRPr sz="1700"/>
            </a:pPr>
          </a:p>
          <a:p>
            <a:pPr>
              <a:defRPr sz="1700"/>
            </a:pPr>
            <a:r>
              <a:t>Value Realized: </a:t>
            </a:r>
          </a:p>
          <a:p>
            <a:pPr>
              <a:defRPr sz="1700"/>
            </a:pPr>
            <a:r>
              <a:t>Shortened time to submission, reduced manual drafting effort, and improved regulatory compliance accuracy.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defRPr sz="1700"/>
            </a:pPr>
            <a:r>
              <a:t>2 min</a:t>
            </a:r>
          </a:p>
          <a:p>
            <a:pPr>
              <a:defRPr sz="1700"/>
            </a:pPr>
            <a:r>
              <a:t>Volkswagen — Building an AI-Powered Engineering and Manufacturing Platform (Automotive)</a:t>
            </a:r>
          </a:p>
          <a:p>
            <a:pPr>
              <a:defRPr sz="1700"/>
            </a:pPr>
            <a:r>
              <a:t>Initiative:</a:t>
            </a:r>
          </a:p>
          <a:p>
            <a:pPr>
              <a:defRPr sz="1700"/>
            </a:pPr>
            <a:r>
              <a:t>Volkswagen announced an extensive multi-billion-euro AI strategy to embed AI across engineering, manufacturing, and operations — including virtual testing, generative design, and production optimization.</a:t>
            </a:r>
          </a:p>
          <a:p>
            <a:pPr>
              <a:defRPr sz="1700"/>
            </a:pPr>
            <a:r>
              <a:t>https://www.wsj.com/tech/ai/volkswagen-to-invest-1-2-billion-in-artificial-intelligence-by-2030-e41b2021?utm_source=chatgpt.com</a:t>
            </a:r>
          </a:p>
          <a:p>
            <a:pPr>
              <a:defRPr sz="1700"/>
            </a:pPr>
          </a:p>
          <a:p>
            <a:pPr>
              <a:defRPr sz="1700"/>
            </a:pPr>
            <a:r>
              <a:t>Volkswagen operates a fragmented legacy IT and data ecosystem across regions, suppliers, and factories. To deploy AI at scale (e.g., digital twins, generative simulation), VW needed to consolidate and overhaul its infrastructure, upgrade cloud services, and migrate disparate engineering systems.</a:t>
            </a:r>
          </a:p>
          <a:p>
            <a:pPr>
              <a:defRPr sz="1700"/>
            </a:pPr>
            <a:r>
              <a:t>This included standing up centralized data platforms, standardized data schemas, and high-performance computing resources that simply didn’t exist at scale before.</a:t>
            </a:r>
          </a:p>
          <a:p>
            <a:pPr>
              <a:defRPr sz="1700"/>
            </a:pPr>
            <a:r>
              <a:t>Much of the justification for the AI investment included “catch-up” modernization of core engineering and production systems so AI could operate meaningfully.</a:t>
            </a:r>
          </a:p>
          <a:p>
            <a:pPr>
              <a:defRPr sz="1700"/>
            </a:pPr>
          </a:p>
          <a:p>
            <a:pPr>
              <a:defRPr sz="1700"/>
            </a:pPr>
            <a:r>
              <a:t>Value Realized / Expected:</a:t>
            </a:r>
          </a:p>
          <a:p>
            <a:pPr>
              <a:defRPr sz="1700"/>
            </a:pPr>
            <a:r>
              <a:t>AI-assisted virtual testing that reduces physical prototype cycles by weeks or months.</a:t>
            </a:r>
          </a:p>
          <a:p>
            <a:pPr>
              <a:defRPr sz="1700"/>
            </a:pPr>
            <a:r>
              <a:t>Better vehicle design iteration, faster time-to-market, and improved production quality monitoring.</a:t>
            </a:r>
          </a:p>
          <a:p>
            <a:pPr>
              <a:defRPr sz="1700"/>
            </a:pPr>
            <a:r>
              <a:t>Long-term cost avoidance and efficiency gains expected over the next decade.</a:t>
            </a:r>
          </a:p>
          <a:p>
            <a:pPr>
              <a:defRPr sz="17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defRPr sz="1700"/>
            </a:pPr>
            <a:r>
              <a:t>2 min</a:t>
            </a:r>
          </a:p>
          <a:p>
            <a:pPr>
              <a:defRPr sz="1700"/>
            </a:pPr>
            <a:r>
              <a:t>Aerospace Defense Contractor</a:t>
            </a:r>
          </a:p>
          <a:p>
            <a:pPr>
              <a:defRPr sz="1700"/>
            </a:pPr>
          </a:p>
          <a:p>
            <a:pPr>
              <a:defRPr sz="1700"/>
            </a:pPr>
            <a:r>
              <a:t>Defense companies operate decades-old simulation tools and siloed engineering databases.</a:t>
            </a:r>
          </a:p>
          <a:p>
            <a:pPr>
              <a:defRPr sz="1700"/>
            </a:pPr>
            <a:r>
              <a:t>To enable AI recommendations or generative documentation, Lockheed’s teams had to normalize configuration management systems, unify PLM (product lifecycle management) data, and modernize legacy simulation outputs into structured datasets.</a:t>
            </a:r>
          </a:p>
          <a:p>
            <a:pPr>
              <a:defRPr sz="1700"/>
            </a:pPr>
            <a:r>
              <a:t>Significant data infrastructure improvement (ETL pipelines, semantic tagging, unified repositories) was required to feed advanced analytics and language models — which previously produced unreliable or inaccurate results on uncurated data.</a:t>
            </a:r>
          </a:p>
          <a:p>
            <a:pPr>
              <a:defRPr sz="1700"/>
            </a:pPr>
          </a:p>
          <a:p>
            <a:pPr>
              <a:defRPr sz="1700"/>
            </a:pPr>
            <a:r>
              <a:t>Value Realized:</a:t>
            </a:r>
          </a:p>
          <a:p>
            <a:pPr>
              <a:defRPr sz="1700"/>
            </a:pPr>
            <a:r>
              <a:t>AI-augmented systems engineering sped up design reviews and compliance reporting, reduced manual simulation hours, and improved traceability for safety and certification.</a:t>
            </a:r>
          </a:p>
          <a:p>
            <a:pPr>
              <a:defRPr sz="1700"/>
            </a:pPr>
            <a:r>
              <a:t>Teams estimate dramatic reductions in engineering cycle times and documentation cost — contingent on that data foundation being solid.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4" name="Title Text"/>
          <p:cNvSpPr txBox="1"/>
          <p:nvPr>
            <p:ph type="title"/>
          </p:nvPr>
        </p:nvSpPr>
        <p:spPr>
          <a:xfrm>
            <a:off x="311708" y="744574"/>
            <a:ext cx="8520601" cy="2052601"/>
          </a:xfrm>
          <a:prstGeom prst="rect">
            <a:avLst/>
          </a:prstGeom>
        </p:spPr>
        <p:txBody>
          <a:bodyPr anchor="b"/>
          <a:lstStyle>
            <a:lvl1pPr>
              <a:defRPr sz="5200">
                <a:latin typeface="+mj-lt"/>
                <a:ea typeface="+mj-ea"/>
                <a:cs typeface="+mj-cs"/>
                <a:sym typeface="Helvetica"/>
              </a:defRPr>
            </a:lvl1pPr>
          </a:lstStyle>
          <a:p>
            <a:pPr/>
            <a:r>
              <a:t>Title Text</a:t>
            </a:r>
          </a:p>
        </p:txBody>
      </p:sp>
      <p:sp>
        <p:nvSpPr>
          <p:cNvPr id="15" name="Body Level One…"/>
          <p:cNvSpPr txBox="1"/>
          <p:nvPr>
            <p:ph type="body" sz="quarter" idx="1"/>
          </p:nvPr>
        </p:nvSpPr>
        <p:spPr>
          <a:xfrm>
            <a:off x="311699" y="2834125"/>
            <a:ext cx="8520602" cy="792601"/>
          </a:xfrm>
          <a:prstGeom prst="rect">
            <a:avLst/>
          </a:prstGeom>
        </p:spPr>
        <p:txBody>
          <a:bodyPr/>
          <a:lstStyle>
            <a:lvl1pPr marL="342900" indent="-228600">
              <a:lnSpc>
                <a:spcPct val="100000"/>
              </a:lnSpc>
              <a:buClrTx/>
              <a:buSzTx/>
              <a:buFontTx/>
              <a:buNone/>
              <a:defRPr sz="2800"/>
            </a:lvl1pPr>
            <a:lvl2pPr marL="342900" indent="254000">
              <a:lnSpc>
                <a:spcPct val="100000"/>
              </a:lnSpc>
              <a:buClrTx/>
              <a:buSzTx/>
              <a:buFontTx/>
              <a:buNone/>
              <a:defRPr sz="2800"/>
            </a:lvl2pPr>
            <a:lvl3pPr marL="342900" indent="711200">
              <a:lnSpc>
                <a:spcPct val="100000"/>
              </a:lnSpc>
              <a:buClrTx/>
              <a:buSzTx/>
              <a:buFontTx/>
              <a:buNone/>
              <a:defRPr sz="2800"/>
            </a:lvl3pPr>
            <a:lvl4pPr marL="342900" indent="1168400">
              <a:lnSpc>
                <a:spcPct val="100000"/>
              </a:lnSpc>
              <a:buClrTx/>
              <a:buSzTx/>
              <a:buFontTx/>
              <a:buNone/>
              <a:defRPr sz="2800">
                <a:latin typeface="+mj-lt"/>
                <a:ea typeface="+mj-ea"/>
                <a:cs typeface="+mj-cs"/>
                <a:sym typeface="Helvetica"/>
              </a:defRPr>
            </a:lvl4pPr>
            <a:lvl5pPr marL="342900" indent="1625600">
              <a:lnSpc>
                <a:spcPct val="100000"/>
              </a:lnSpc>
              <a:buClrTx/>
              <a:buSzTx/>
              <a:buFontTx/>
              <a:buNone/>
              <a:defRPr sz="28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1">
    <p:spTree>
      <p:nvGrpSpPr>
        <p:cNvPr id="1" name=""/>
        <p:cNvGrpSpPr/>
        <p:nvPr/>
      </p:nvGrpSpPr>
      <p:grpSpPr>
        <a:xfrm>
          <a:off x="0" y="0"/>
          <a:ext cx="0" cy="0"/>
          <a:chOff x="0" y="0"/>
          <a:chExt cx="0" cy="0"/>
        </a:xfrm>
      </p:grpSpPr>
      <p:pic>
        <p:nvPicPr>
          <p:cNvPr id="103" name="pasted-movie.png" descr="pasted-movie.png"/>
          <p:cNvPicPr>
            <a:picLocks noChangeAspect="1"/>
          </p:cNvPicPr>
          <p:nvPr/>
        </p:nvPicPr>
        <p:blipFill>
          <a:blip r:embed="rId2">
            <a:alphaModFix amt="40000"/>
            <a:extLst/>
          </a:blip>
          <a:stretch>
            <a:fillRect/>
          </a:stretch>
        </p:blipFill>
        <p:spPr>
          <a:xfrm>
            <a:off x="0" y="0"/>
            <a:ext cx="9144000" cy="5143500"/>
          </a:xfrm>
          <a:prstGeom prst="rect">
            <a:avLst/>
          </a:prstGeom>
          <a:ln w="12700">
            <a:miter lim="400000"/>
          </a:ln>
        </p:spPr>
      </p:pic>
      <p:sp>
        <p:nvSpPr>
          <p:cNvPr id="104"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05"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06" name="Title Text"/>
          <p:cNvSpPr txBox="1"/>
          <p:nvPr>
            <p:ph type="title"/>
          </p:nvPr>
        </p:nvSpPr>
        <p:spPr>
          <a:xfrm>
            <a:off x="490250" y="450149"/>
            <a:ext cx="6367801" cy="4090801"/>
          </a:xfrm>
          <a:prstGeom prst="rect">
            <a:avLst/>
          </a:prstGeom>
        </p:spPr>
        <p:txBody>
          <a:bodyPr anchor="ctr"/>
          <a:lstStyle>
            <a:lvl1pPr>
              <a:defRPr sz="4800">
                <a:latin typeface="+mj-lt"/>
                <a:ea typeface="+mj-ea"/>
                <a:cs typeface="+mj-cs"/>
                <a:sym typeface="Helvetica"/>
              </a:defRPr>
            </a:lvl1pPr>
          </a:lstStyle>
          <a:p>
            <a:pPr/>
            <a:r>
              <a:t>Title Text</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1 dark">
    <p:spTree>
      <p:nvGrpSpPr>
        <p:cNvPr id="1" name=""/>
        <p:cNvGrpSpPr/>
        <p:nvPr/>
      </p:nvGrpSpPr>
      <p:grpSpPr>
        <a:xfrm>
          <a:off x="0" y="0"/>
          <a:ext cx="0" cy="0"/>
          <a:chOff x="0" y="0"/>
          <a:chExt cx="0" cy="0"/>
        </a:xfrm>
      </p:grpSpPr>
      <p:pic>
        <p:nvPicPr>
          <p:cNvPr id="114" name="pasted-movie.png" descr="pasted-movi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15"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16"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17" name="Title Text"/>
          <p:cNvSpPr txBox="1"/>
          <p:nvPr>
            <p:ph type="title"/>
          </p:nvPr>
        </p:nvSpPr>
        <p:spPr>
          <a:xfrm>
            <a:off x="490250" y="450149"/>
            <a:ext cx="6367801" cy="4090801"/>
          </a:xfrm>
          <a:prstGeom prst="rect">
            <a:avLst/>
          </a:prstGeom>
        </p:spPr>
        <p:txBody>
          <a:bodyPr anchor="ctr"/>
          <a:lstStyle>
            <a:lvl1pPr>
              <a:defRPr sz="4800">
                <a:solidFill>
                  <a:srgbClr val="FFFFFF"/>
                </a:solidFill>
                <a:latin typeface="+mj-lt"/>
                <a:ea typeface="+mj-ea"/>
                <a:cs typeface="+mj-cs"/>
                <a:sym typeface="Helvetica"/>
              </a:defRPr>
            </a:lvl1pPr>
          </a:lstStyle>
          <a:p>
            <a:pPr/>
            <a:r>
              <a:t>Title Text</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2">
    <p:spTree>
      <p:nvGrpSpPr>
        <p:cNvPr id="1" name=""/>
        <p:cNvGrpSpPr/>
        <p:nvPr/>
      </p:nvGrpSpPr>
      <p:grpSpPr>
        <a:xfrm>
          <a:off x="0" y="0"/>
          <a:ext cx="0" cy="0"/>
          <a:chOff x="0" y="0"/>
          <a:chExt cx="0" cy="0"/>
        </a:xfrm>
      </p:grpSpPr>
      <p:pic>
        <p:nvPicPr>
          <p:cNvPr id="125" name="pasted-movie.png" descr="pasted-movie.png"/>
          <p:cNvPicPr>
            <a:picLocks noChangeAspect="1"/>
          </p:cNvPicPr>
          <p:nvPr/>
        </p:nvPicPr>
        <p:blipFill>
          <a:blip r:embed="rId2">
            <a:alphaModFix amt="40000"/>
            <a:extLst/>
          </a:blip>
          <a:stretch>
            <a:fillRect/>
          </a:stretch>
        </p:blipFill>
        <p:spPr>
          <a:xfrm>
            <a:off x="0" y="0"/>
            <a:ext cx="9144000" cy="5143500"/>
          </a:xfrm>
          <a:prstGeom prst="rect">
            <a:avLst/>
          </a:prstGeom>
          <a:ln w="12700">
            <a:miter lim="400000"/>
          </a:ln>
        </p:spPr>
      </p:pic>
      <p:sp>
        <p:nvSpPr>
          <p:cNvPr id="126"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27"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28" name="Title Text"/>
          <p:cNvSpPr txBox="1"/>
          <p:nvPr>
            <p:ph type="title"/>
          </p:nvPr>
        </p:nvSpPr>
        <p:spPr>
          <a:xfrm>
            <a:off x="490250" y="450149"/>
            <a:ext cx="6367801" cy="4090801"/>
          </a:xfrm>
          <a:prstGeom prst="rect">
            <a:avLst/>
          </a:prstGeom>
        </p:spPr>
        <p:txBody>
          <a:bodyPr anchor="ctr"/>
          <a:lstStyle>
            <a:lvl1pPr>
              <a:defRPr sz="4800">
                <a:latin typeface="+mj-lt"/>
                <a:ea typeface="+mj-ea"/>
                <a:cs typeface="+mj-cs"/>
                <a:sym typeface="Helvetica"/>
              </a:defRPr>
            </a:lvl1pPr>
          </a:lstStyle>
          <a:p>
            <a:pPr/>
            <a:r>
              <a:t>Title Text</a:t>
            </a:r>
          </a:p>
        </p:txBody>
      </p:sp>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2 dark">
    <p:bg>
      <p:bgPr>
        <a:solidFill>
          <a:schemeClr val="accent2">
            <a:lumOff val="-2588"/>
          </a:schemeClr>
        </a:solidFill>
      </p:bgPr>
    </p:bg>
    <p:spTree>
      <p:nvGrpSpPr>
        <p:cNvPr id="1" name=""/>
        <p:cNvGrpSpPr/>
        <p:nvPr/>
      </p:nvGrpSpPr>
      <p:grpSpPr>
        <a:xfrm>
          <a:off x="0" y="0"/>
          <a:ext cx="0" cy="0"/>
          <a:chOff x="0" y="0"/>
          <a:chExt cx="0" cy="0"/>
        </a:xfrm>
      </p:grpSpPr>
      <p:pic>
        <p:nvPicPr>
          <p:cNvPr id="136" name="pasted-movie.png" descr="pasted-movi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37"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38"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39" name="Title Text"/>
          <p:cNvSpPr txBox="1"/>
          <p:nvPr>
            <p:ph type="title"/>
          </p:nvPr>
        </p:nvSpPr>
        <p:spPr>
          <a:xfrm>
            <a:off x="490250" y="450149"/>
            <a:ext cx="6367801" cy="4090801"/>
          </a:xfrm>
          <a:prstGeom prst="rect">
            <a:avLst/>
          </a:prstGeom>
        </p:spPr>
        <p:txBody>
          <a:bodyPr anchor="ctr"/>
          <a:lstStyle>
            <a:lvl1pPr>
              <a:defRPr sz="4800">
                <a:solidFill>
                  <a:srgbClr val="FFFFFF"/>
                </a:solidFill>
                <a:latin typeface="+mj-lt"/>
                <a:ea typeface="+mj-ea"/>
                <a:cs typeface="+mj-cs"/>
                <a:sym typeface="Helvetica"/>
              </a:defRPr>
            </a:lvl1pPr>
          </a:lstStyle>
          <a:p>
            <a:pPr/>
            <a:r>
              <a:t>Title Text</a:t>
            </a:r>
          </a:p>
        </p:txBody>
      </p:sp>
      <p:sp>
        <p:nvSpPr>
          <p:cNvPr id="1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3">
    <p:spTree>
      <p:nvGrpSpPr>
        <p:cNvPr id="1" name=""/>
        <p:cNvGrpSpPr/>
        <p:nvPr/>
      </p:nvGrpSpPr>
      <p:grpSpPr>
        <a:xfrm>
          <a:off x="0" y="0"/>
          <a:ext cx="0" cy="0"/>
          <a:chOff x="0" y="0"/>
          <a:chExt cx="0" cy="0"/>
        </a:xfrm>
      </p:grpSpPr>
      <p:pic>
        <p:nvPicPr>
          <p:cNvPr id="147" name="pasted-movie.png" descr="pasted-movie.png"/>
          <p:cNvPicPr>
            <a:picLocks noChangeAspect="1"/>
          </p:cNvPicPr>
          <p:nvPr/>
        </p:nvPicPr>
        <p:blipFill>
          <a:blip r:embed="rId2">
            <a:alphaModFix amt="40000"/>
            <a:extLst/>
          </a:blip>
          <a:stretch>
            <a:fillRect/>
          </a:stretch>
        </p:blipFill>
        <p:spPr>
          <a:xfrm>
            <a:off x="0" y="0"/>
            <a:ext cx="9144000" cy="5143500"/>
          </a:xfrm>
          <a:prstGeom prst="rect">
            <a:avLst/>
          </a:prstGeom>
          <a:ln w="12700">
            <a:miter lim="400000"/>
          </a:ln>
        </p:spPr>
      </p:pic>
      <p:sp>
        <p:nvSpPr>
          <p:cNvPr id="148"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49"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50" name="Title Text"/>
          <p:cNvSpPr txBox="1"/>
          <p:nvPr>
            <p:ph type="title"/>
          </p:nvPr>
        </p:nvSpPr>
        <p:spPr>
          <a:xfrm>
            <a:off x="490250" y="450149"/>
            <a:ext cx="6367801" cy="4090801"/>
          </a:xfrm>
          <a:prstGeom prst="rect">
            <a:avLst/>
          </a:prstGeom>
        </p:spPr>
        <p:txBody>
          <a:bodyPr anchor="ctr"/>
          <a:lstStyle>
            <a:lvl1pPr>
              <a:defRPr sz="4800">
                <a:latin typeface="+mj-lt"/>
                <a:ea typeface="+mj-ea"/>
                <a:cs typeface="+mj-cs"/>
                <a:sym typeface="Helvetica"/>
              </a:defRPr>
            </a:lvl1pPr>
          </a:lstStyle>
          <a:p>
            <a:pPr/>
            <a:r>
              <a:t>Title Text</a:t>
            </a:r>
          </a:p>
        </p:txBody>
      </p:sp>
      <p:pic>
        <p:nvPicPr>
          <p:cNvPr id="151" name="Transparent Logo.png" descr="Transparent Logo.png"/>
          <p:cNvPicPr>
            <a:picLocks noChangeAspect="1"/>
          </p:cNvPicPr>
          <p:nvPr/>
        </p:nvPicPr>
        <p:blipFill>
          <a:blip r:embed="rId3">
            <a:extLst/>
          </a:blip>
          <a:stretch>
            <a:fillRect/>
          </a:stretch>
        </p:blipFill>
        <p:spPr>
          <a:xfrm>
            <a:off x="-74428" y="-61588"/>
            <a:ext cx="1532416" cy="1006767"/>
          </a:xfrm>
          <a:prstGeom prst="rect">
            <a:avLst/>
          </a:prstGeom>
          <a:ln w="12700">
            <a:miter lim="400000"/>
          </a:ln>
        </p:spPr>
      </p:pic>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3 dark">
    <p:spTree>
      <p:nvGrpSpPr>
        <p:cNvPr id="1" name=""/>
        <p:cNvGrpSpPr/>
        <p:nvPr/>
      </p:nvGrpSpPr>
      <p:grpSpPr>
        <a:xfrm>
          <a:off x="0" y="0"/>
          <a:ext cx="0" cy="0"/>
          <a:chOff x="0" y="0"/>
          <a:chExt cx="0" cy="0"/>
        </a:xfrm>
      </p:grpSpPr>
      <p:pic>
        <p:nvPicPr>
          <p:cNvPr id="159" name="pasted-movie.png" descr="pasted-movie.png"/>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60"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61"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62" name="Title Text"/>
          <p:cNvSpPr txBox="1"/>
          <p:nvPr>
            <p:ph type="title"/>
          </p:nvPr>
        </p:nvSpPr>
        <p:spPr>
          <a:xfrm>
            <a:off x="490250" y="450149"/>
            <a:ext cx="6367801" cy="4090801"/>
          </a:xfrm>
          <a:prstGeom prst="rect">
            <a:avLst/>
          </a:prstGeom>
        </p:spPr>
        <p:txBody>
          <a:bodyPr anchor="ctr"/>
          <a:lstStyle>
            <a:lvl1pPr>
              <a:defRPr sz="4800">
                <a:solidFill>
                  <a:srgbClr val="FFFFFF"/>
                </a:solidFill>
                <a:latin typeface="+mj-lt"/>
                <a:ea typeface="+mj-ea"/>
                <a:cs typeface="+mj-cs"/>
                <a:sym typeface="Helvetica"/>
              </a:defRPr>
            </a:lvl1pPr>
          </a:lstStyle>
          <a:p>
            <a:pPr/>
            <a:r>
              <a:t>Title Text</a:t>
            </a:r>
          </a:p>
        </p:txBody>
      </p:sp>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4">
    <p:spTree>
      <p:nvGrpSpPr>
        <p:cNvPr id="1" name=""/>
        <p:cNvGrpSpPr/>
        <p:nvPr/>
      </p:nvGrpSpPr>
      <p:grpSpPr>
        <a:xfrm>
          <a:off x="0" y="0"/>
          <a:ext cx="0" cy="0"/>
          <a:chOff x="0" y="0"/>
          <a:chExt cx="0" cy="0"/>
        </a:xfrm>
      </p:grpSpPr>
      <p:pic>
        <p:nvPicPr>
          <p:cNvPr id="170" name="pasted-movie.png" descr="pasted-movie.png"/>
          <p:cNvPicPr>
            <a:picLocks noChangeAspect="1"/>
          </p:cNvPicPr>
          <p:nvPr/>
        </p:nvPicPr>
        <p:blipFill>
          <a:blip r:embed="rId2">
            <a:alphaModFix amt="40000"/>
            <a:extLst/>
          </a:blip>
          <a:stretch>
            <a:fillRect/>
          </a:stretch>
        </p:blipFill>
        <p:spPr>
          <a:xfrm>
            <a:off x="0" y="0"/>
            <a:ext cx="9144000" cy="5143500"/>
          </a:xfrm>
          <a:prstGeom prst="rect">
            <a:avLst/>
          </a:prstGeom>
          <a:ln w="12700">
            <a:miter lim="400000"/>
          </a:ln>
        </p:spPr>
      </p:pic>
      <p:sp>
        <p:nvSpPr>
          <p:cNvPr id="171"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72"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73" name="Title Text"/>
          <p:cNvSpPr txBox="1"/>
          <p:nvPr>
            <p:ph type="title"/>
          </p:nvPr>
        </p:nvSpPr>
        <p:spPr>
          <a:xfrm>
            <a:off x="490250" y="450149"/>
            <a:ext cx="6367801" cy="4090801"/>
          </a:xfrm>
          <a:prstGeom prst="rect">
            <a:avLst/>
          </a:prstGeom>
        </p:spPr>
        <p:txBody>
          <a:bodyPr anchor="ctr"/>
          <a:lstStyle>
            <a:lvl1pPr>
              <a:defRPr sz="4800">
                <a:latin typeface="+mj-lt"/>
                <a:ea typeface="+mj-ea"/>
                <a:cs typeface="+mj-cs"/>
                <a:sym typeface="Helvetica"/>
              </a:defRPr>
            </a:lvl1pPr>
          </a:lstStyle>
          <a:p>
            <a:pPr/>
            <a:r>
              <a:t>Title Text</a:t>
            </a:r>
          </a:p>
        </p:txBody>
      </p:sp>
      <p:sp>
        <p:nvSpPr>
          <p:cNvPr id="1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1">
    <p:spTree>
      <p:nvGrpSpPr>
        <p:cNvPr id="1" name=""/>
        <p:cNvGrpSpPr/>
        <p:nvPr/>
      </p:nvGrpSpPr>
      <p:grpSpPr>
        <a:xfrm>
          <a:off x="0" y="0"/>
          <a:ext cx="0" cy="0"/>
          <a:chOff x="0" y="0"/>
          <a:chExt cx="0" cy="0"/>
        </a:xfrm>
      </p:grpSpPr>
      <p:sp>
        <p:nvSpPr>
          <p:cNvPr id="181" name="Google Shape;10;p1"/>
          <p:cNvSpPr txBox="1"/>
          <p:nvPr/>
        </p:nvSpPr>
        <p:spPr>
          <a:xfrm>
            <a:off x="1675285"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82"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83" name="Google Shape;39;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184" name="Title Text"/>
          <p:cNvSpPr txBox="1"/>
          <p:nvPr>
            <p:ph type="title"/>
          </p:nvPr>
        </p:nvSpPr>
        <p:spPr>
          <a:xfrm>
            <a:off x="265500" y="1233175"/>
            <a:ext cx="4045200" cy="1482301"/>
          </a:xfrm>
          <a:prstGeom prst="rect">
            <a:avLst/>
          </a:prstGeom>
        </p:spPr>
        <p:txBody>
          <a:bodyPr anchor="b"/>
          <a:lstStyle>
            <a:lvl1pPr algn="ctr">
              <a:defRPr sz="4200">
                <a:latin typeface="+mj-lt"/>
                <a:ea typeface="+mj-ea"/>
                <a:cs typeface="+mj-cs"/>
                <a:sym typeface="Helvetica"/>
              </a:defRPr>
            </a:lvl1pPr>
          </a:lstStyle>
          <a:p>
            <a:pPr/>
            <a:r>
              <a:t>Title Text</a:t>
            </a:r>
          </a:p>
        </p:txBody>
      </p:sp>
      <p:sp>
        <p:nvSpPr>
          <p:cNvPr id="185"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1200"/>
            </a:lvl1pPr>
            <a:lvl2pPr marL="342900" indent="254000" algn="ctr">
              <a:lnSpc>
                <a:spcPct val="100000"/>
              </a:lnSpc>
              <a:buClrTx/>
              <a:buSzTx/>
              <a:buFontTx/>
              <a:buNone/>
              <a:defRPr b="1" sz="1200">
                <a:latin typeface="+mj-lt"/>
                <a:ea typeface="+mj-ea"/>
                <a:cs typeface="+mj-cs"/>
                <a:sym typeface="Helvetica"/>
              </a:defRPr>
            </a:lvl2pPr>
            <a:lvl3pPr marL="342900" indent="711200" algn="ctr">
              <a:lnSpc>
                <a:spcPct val="100000"/>
              </a:lnSpc>
              <a:buClrTx/>
              <a:buSzTx/>
              <a:buFontTx/>
              <a:buNone/>
              <a:defRPr b="1" sz="1200">
                <a:latin typeface="+mj-lt"/>
                <a:ea typeface="+mj-ea"/>
                <a:cs typeface="+mj-cs"/>
                <a:sym typeface="Helvetica"/>
              </a:defRPr>
            </a:lvl3pPr>
            <a:lvl4pPr marL="342900" indent="1168400" algn="ctr">
              <a:lnSpc>
                <a:spcPct val="100000"/>
              </a:lnSpc>
              <a:buClrTx/>
              <a:buSzTx/>
              <a:buFontTx/>
              <a:buNone/>
              <a:defRPr b="1" sz="1200">
                <a:latin typeface="+mj-lt"/>
                <a:ea typeface="+mj-ea"/>
                <a:cs typeface="+mj-cs"/>
                <a:sym typeface="Helvetica"/>
              </a:defRPr>
            </a:lvl4pPr>
            <a:lvl5pPr marL="342900" indent="1625600" algn="ctr">
              <a:lnSpc>
                <a:spcPct val="100000"/>
              </a:lnSpc>
              <a:buClrTx/>
              <a:buSzTx/>
              <a:buFontTx/>
              <a:buNone/>
              <a:defRPr b="1" sz="1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pic>
        <p:nvPicPr>
          <p:cNvPr id="186" name="Transparent Logo.png" descr="Transparent Logo.png"/>
          <p:cNvPicPr>
            <a:picLocks noChangeAspect="1"/>
          </p:cNvPicPr>
          <p:nvPr/>
        </p:nvPicPr>
        <p:blipFill>
          <a:blip r:embed="rId2">
            <a:extLst/>
          </a:blip>
          <a:stretch>
            <a:fillRect/>
          </a:stretch>
        </p:blipFill>
        <p:spPr>
          <a:xfrm>
            <a:off x="-74428" y="-61588"/>
            <a:ext cx="1532416" cy="1006767"/>
          </a:xfrm>
          <a:prstGeom prst="rect">
            <a:avLst/>
          </a:prstGeom>
          <a:ln w="12700">
            <a:miter lim="400000"/>
          </a:ln>
        </p:spPr>
      </p:pic>
      <p:pic>
        <p:nvPicPr>
          <p:cNvPr id="187" name="pasted-movie.png" descr="pasted-movie.png"/>
          <p:cNvPicPr>
            <a:picLocks noChangeAspect="1"/>
          </p:cNvPicPr>
          <p:nvPr/>
        </p:nvPicPr>
        <p:blipFill>
          <a:blip r:embed="rId3">
            <a:extLst/>
          </a:blip>
          <a:stretch>
            <a:fillRect/>
          </a:stretch>
        </p:blipFill>
        <p:spPr>
          <a:xfrm>
            <a:off x="4572000" y="-126"/>
            <a:ext cx="4572000" cy="5143501"/>
          </a:xfrm>
          <a:prstGeom prst="rect">
            <a:avLst/>
          </a:prstGeom>
          <a:ln w="12700">
            <a:miter lim="400000"/>
          </a:ln>
        </p:spPr>
      </p:pic>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2">
    <p:spTree>
      <p:nvGrpSpPr>
        <p:cNvPr id="1" name=""/>
        <p:cNvGrpSpPr/>
        <p:nvPr/>
      </p:nvGrpSpPr>
      <p:grpSpPr>
        <a:xfrm>
          <a:off x="0" y="0"/>
          <a:ext cx="0" cy="0"/>
          <a:chOff x="0" y="0"/>
          <a:chExt cx="0" cy="0"/>
        </a:xfrm>
      </p:grpSpPr>
      <p:sp>
        <p:nvSpPr>
          <p:cNvPr id="195" name="Google Shape;10;p1"/>
          <p:cNvSpPr txBox="1"/>
          <p:nvPr/>
        </p:nvSpPr>
        <p:spPr>
          <a:xfrm>
            <a:off x="1675285"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196"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197" name="Google Shape;39;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198" name="Title Text"/>
          <p:cNvSpPr txBox="1"/>
          <p:nvPr>
            <p:ph type="title"/>
          </p:nvPr>
        </p:nvSpPr>
        <p:spPr>
          <a:xfrm>
            <a:off x="265500" y="1233175"/>
            <a:ext cx="4045200" cy="1482301"/>
          </a:xfrm>
          <a:prstGeom prst="rect">
            <a:avLst/>
          </a:prstGeom>
        </p:spPr>
        <p:txBody>
          <a:bodyPr anchor="b"/>
          <a:lstStyle>
            <a:lvl1pPr algn="ctr">
              <a:defRPr sz="4200">
                <a:latin typeface="+mj-lt"/>
                <a:ea typeface="+mj-ea"/>
                <a:cs typeface="+mj-cs"/>
                <a:sym typeface="Helvetica"/>
              </a:defRPr>
            </a:lvl1pPr>
          </a:lstStyle>
          <a:p>
            <a:pPr/>
            <a:r>
              <a:t>Title Text</a:t>
            </a:r>
          </a:p>
        </p:txBody>
      </p:sp>
      <p:sp>
        <p:nvSpPr>
          <p:cNvPr id="199"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1200"/>
            </a:lvl1pPr>
            <a:lvl2pPr marL="342900" indent="254000" algn="ctr">
              <a:lnSpc>
                <a:spcPct val="100000"/>
              </a:lnSpc>
              <a:buClrTx/>
              <a:buSzTx/>
              <a:buFontTx/>
              <a:buNone/>
              <a:defRPr b="1" sz="1200">
                <a:latin typeface="+mj-lt"/>
                <a:ea typeface="+mj-ea"/>
                <a:cs typeface="+mj-cs"/>
                <a:sym typeface="Helvetica"/>
              </a:defRPr>
            </a:lvl2pPr>
            <a:lvl3pPr marL="342900" indent="711200" algn="ctr">
              <a:lnSpc>
                <a:spcPct val="100000"/>
              </a:lnSpc>
              <a:buClrTx/>
              <a:buSzTx/>
              <a:buFontTx/>
              <a:buNone/>
              <a:defRPr b="1" sz="1200">
                <a:latin typeface="+mj-lt"/>
                <a:ea typeface="+mj-ea"/>
                <a:cs typeface="+mj-cs"/>
                <a:sym typeface="Helvetica"/>
              </a:defRPr>
            </a:lvl3pPr>
            <a:lvl4pPr marL="342900" indent="1168400" algn="ctr">
              <a:lnSpc>
                <a:spcPct val="100000"/>
              </a:lnSpc>
              <a:buClrTx/>
              <a:buSzTx/>
              <a:buFontTx/>
              <a:buNone/>
              <a:defRPr b="1" sz="1200">
                <a:latin typeface="+mj-lt"/>
                <a:ea typeface="+mj-ea"/>
                <a:cs typeface="+mj-cs"/>
                <a:sym typeface="Helvetica"/>
              </a:defRPr>
            </a:lvl4pPr>
            <a:lvl5pPr marL="342900" indent="1625600" algn="ctr">
              <a:lnSpc>
                <a:spcPct val="100000"/>
              </a:lnSpc>
              <a:buClrTx/>
              <a:buSzTx/>
              <a:buFontTx/>
              <a:buNone/>
              <a:defRPr b="1" sz="1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pic>
        <p:nvPicPr>
          <p:cNvPr id="200" name="Transparent Logo.png" descr="Transparent Logo.png"/>
          <p:cNvPicPr>
            <a:picLocks noChangeAspect="1"/>
          </p:cNvPicPr>
          <p:nvPr/>
        </p:nvPicPr>
        <p:blipFill>
          <a:blip r:embed="rId2">
            <a:extLst/>
          </a:blip>
          <a:stretch>
            <a:fillRect/>
          </a:stretch>
        </p:blipFill>
        <p:spPr>
          <a:xfrm>
            <a:off x="-74428" y="-61588"/>
            <a:ext cx="1532416" cy="1006767"/>
          </a:xfrm>
          <a:prstGeom prst="rect">
            <a:avLst/>
          </a:prstGeom>
          <a:ln w="12700">
            <a:miter lim="400000"/>
          </a:ln>
        </p:spPr>
      </p:pic>
      <p:pic>
        <p:nvPicPr>
          <p:cNvPr id="201" name="pasted-movie.png" descr="pasted-movie.png"/>
          <p:cNvPicPr>
            <a:picLocks noChangeAspect="1"/>
          </p:cNvPicPr>
          <p:nvPr/>
        </p:nvPicPr>
        <p:blipFill>
          <a:blip r:embed="rId3">
            <a:extLst/>
          </a:blip>
          <a:stretch>
            <a:fillRect/>
          </a:stretch>
        </p:blipFill>
        <p:spPr>
          <a:xfrm>
            <a:off x="4572000" y="-125"/>
            <a:ext cx="4572000" cy="5143501"/>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3">
    <p:spTree>
      <p:nvGrpSpPr>
        <p:cNvPr id="1" name=""/>
        <p:cNvGrpSpPr/>
        <p:nvPr/>
      </p:nvGrpSpPr>
      <p:grpSpPr>
        <a:xfrm>
          <a:off x="0" y="0"/>
          <a:ext cx="0" cy="0"/>
          <a:chOff x="0" y="0"/>
          <a:chExt cx="0" cy="0"/>
        </a:xfrm>
      </p:grpSpPr>
      <p:sp>
        <p:nvSpPr>
          <p:cNvPr id="209" name="Google Shape;10;p1"/>
          <p:cNvSpPr txBox="1"/>
          <p:nvPr/>
        </p:nvSpPr>
        <p:spPr>
          <a:xfrm>
            <a:off x="1675285"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210"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211" name="Google Shape;39;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212" name="Title Text"/>
          <p:cNvSpPr txBox="1"/>
          <p:nvPr>
            <p:ph type="title"/>
          </p:nvPr>
        </p:nvSpPr>
        <p:spPr>
          <a:xfrm>
            <a:off x="265500" y="1233175"/>
            <a:ext cx="4045200" cy="1482301"/>
          </a:xfrm>
          <a:prstGeom prst="rect">
            <a:avLst/>
          </a:prstGeom>
        </p:spPr>
        <p:txBody>
          <a:bodyPr anchor="b"/>
          <a:lstStyle>
            <a:lvl1pPr algn="ctr">
              <a:defRPr sz="4200">
                <a:latin typeface="+mj-lt"/>
                <a:ea typeface="+mj-ea"/>
                <a:cs typeface="+mj-cs"/>
                <a:sym typeface="Helvetica"/>
              </a:defRPr>
            </a:lvl1pPr>
          </a:lstStyle>
          <a:p>
            <a:pPr/>
            <a:r>
              <a:t>Title Text</a:t>
            </a:r>
          </a:p>
        </p:txBody>
      </p:sp>
      <p:sp>
        <p:nvSpPr>
          <p:cNvPr id="213"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1200"/>
            </a:lvl1pPr>
            <a:lvl2pPr marL="342900" indent="254000" algn="ctr">
              <a:lnSpc>
                <a:spcPct val="100000"/>
              </a:lnSpc>
              <a:buClrTx/>
              <a:buSzTx/>
              <a:buFontTx/>
              <a:buNone/>
              <a:defRPr b="1" sz="1200">
                <a:latin typeface="+mj-lt"/>
                <a:ea typeface="+mj-ea"/>
                <a:cs typeface="+mj-cs"/>
                <a:sym typeface="Helvetica"/>
              </a:defRPr>
            </a:lvl2pPr>
            <a:lvl3pPr marL="342900" indent="711200" algn="ctr">
              <a:lnSpc>
                <a:spcPct val="100000"/>
              </a:lnSpc>
              <a:buClrTx/>
              <a:buSzTx/>
              <a:buFontTx/>
              <a:buNone/>
              <a:defRPr b="1" sz="1200">
                <a:latin typeface="+mj-lt"/>
                <a:ea typeface="+mj-ea"/>
                <a:cs typeface="+mj-cs"/>
                <a:sym typeface="Helvetica"/>
              </a:defRPr>
            </a:lvl3pPr>
            <a:lvl4pPr marL="342900" indent="1168400" algn="ctr">
              <a:lnSpc>
                <a:spcPct val="100000"/>
              </a:lnSpc>
              <a:buClrTx/>
              <a:buSzTx/>
              <a:buFontTx/>
              <a:buNone/>
              <a:defRPr b="1" sz="1200">
                <a:latin typeface="+mj-lt"/>
                <a:ea typeface="+mj-ea"/>
                <a:cs typeface="+mj-cs"/>
                <a:sym typeface="Helvetica"/>
              </a:defRPr>
            </a:lvl4pPr>
            <a:lvl5pPr marL="342900" indent="1625600" algn="ctr">
              <a:lnSpc>
                <a:spcPct val="100000"/>
              </a:lnSpc>
              <a:buClrTx/>
              <a:buSzTx/>
              <a:buFontTx/>
              <a:buNone/>
              <a:defRPr b="1" sz="1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pic>
        <p:nvPicPr>
          <p:cNvPr id="214" name="Transparent Logo.png" descr="Transparent Logo.png"/>
          <p:cNvPicPr>
            <a:picLocks noChangeAspect="1"/>
          </p:cNvPicPr>
          <p:nvPr/>
        </p:nvPicPr>
        <p:blipFill>
          <a:blip r:embed="rId2">
            <a:extLst/>
          </a:blip>
          <a:stretch>
            <a:fillRect/>
          </a:stretch>
        </p:blipFill>
        <p:spPr>
          <a:xfrm>
            <a:off x="-74428" y="-61588"/>
            <a:ext cx="1532416" cy="1006767"/>
          </a:xfrm>
          <a:prstGeom prst="rect">
            <a:avLst/>
          </a:prstGeom>
          <a:ln w="12700">
            <a:miter lim="400000"/>
          </a:ln>
        </p:spPr>
      </p:pic>
      <p:pic>
        <p:nvPicPr>
          <p:cNvPr id="215" name="pasted-movie.png" descr="pasted-movie.png"/>
          <p:cNvPicPr>
            <a:picLocks noChangeAspect="1"/>
          </p:cNvPicPr>
          <p:nvPr/>
        </p:nvPicPr>
        <p:blipFill>
          <a:blip r:embed="rId3">
            <a:extLst/>
          </a:blip>
          <a:stretch>
            <a:fillRect/>
          </a:stretch>
        </p:blipFill>
        <p:spPr>
          <a:xfrm>
            <a:off x="4572000" y="-125"/>
            <a:ext cx="4572000" cy="5143501"/>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3" name="Title Text"/>
          <p:cNvSpPr txBox="1"/>
          <p:nvPr>
            <p:ph type="title"/>
          </p:nvPr>
        </p:nvSpPr>
        <p:spPr>
          <a:xfrm>
            <a:off x="311699" y="2150849"/>
            <a:ext cx="8520602" cy="841801"/>
          </a:xfrm>
          <a:prstGeom prst="rect">
            <a:avLst/>
          </a:prstGeom>
        </p:spPr>
        <p:txBody>
          <a:bodyPr anchor="ctr"/>
          <a:lstStyle>
            <a:lvl1pPr algn="ctr">
              <a:defRPr sz="3600">
                <a:latin typeface="+mj-lt"/>
                <a:ea typeface="+mj-ea"/>
                <a:cs typeface="+mj-cs"/>
                <a:sym typeface="Helvetica"/>
              </a:defRPr>
            </a:lvl1pPr>
          </a:lstStyle>
          <a:p>
            <a:pPr/>
            <a:r>
              <a:t>Title Text</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4">
    <p:spTree>
      <p:nvGrpSpPr>
        <p:cNvPr id="1" name=""/>
        <p:cNvGrpSpPr/>
        <p:nvPr/>
      </p:nvGrpSpPr>
      <p:grpSpPr>
        <a:xfrm>
          <a:off x="0" y="0"/>
          <a:ext cx="0" cy="0"/>
          <a:chOff x="0" y="0"/>
          <a:chExt cx="0" cy="0"/>
        </a:xfrm>
      </p:grpSpPr>
      <p:sp>
        <p:nvSpPr>
          <p:cNvPr id="223" name="Google Shape;10;p1"/>
          <p:cNvSpPr txBox="1"/>
          <p:nvPr/>
        </p:nvSpPr>
        <p:spPr>
          <a:xfrm>
            <a:off x="1675285"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224"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225" name="Google Shape;39;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226" name="Title Text"/>
          <p:cNvSpPr txBox="1"/>
          <p:nvPr>
            <p:ph type="title"/>
          </p:nvPr>
        </p:nvSpPr>
        <p:spPr>
          <a:xfrm>
            <a:off x="265500" y="1233175"/>
            <a:ext cx="4045200" cy="1482301"/>
          </a:xfrm>
          <a:prstGeom prst="rect">
            <a:avLst/>
          </a:prstGeom>
        </p:spPr>
        <p:txBody>
          <a:bodyPr anchor="b"/>
          <a:lstStyle>
            <a:lvl1pPr algn="ctr">
              <a:defRPr sz="4200">
                <a:latin typeface="+mj-lt"/>
                <a:ea typeface="+mj-ea"/>
                <a:cs typeface="+mj-cs"/>
                <a:sym typeface="Helvetica"/>
              </a:defRPr>
            </a:lvl1pPr>
          </a:lstStyle>
          <a:p>
            <a:pPr/>
            <a:r>
              <a:t>Title Text</a:t>
            </a:r>
          </a:p>
        </p:txBody>
      </p:sp>
      <p:sp>
        <p:nvSpPr>
          <p:cNvPr id="227"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1200"/>
            </a:lvl1pPr>
            <a:lvl2pPr marL="342900" indent="254000" algn="ctr">
              <a:lnSpc>
                <a:spcPct val="100000"/>
              </a:lnSpc>
              <a:buClrTx/>
              <a:buSzTx/>
              <a:buFontTx/>
              <a:buNone/>
              <a:defRPr b="1" sz="1200">
                <a:latin typeface="+mj-lt"/>
                <a:ea typeface="+mj-ea"/>
                <a:cs typeface="+mj-cs"/>
                <a:sym typeface="Helvetica"/>
              </a:defRPr>
            </a:lvl2pPr>
            <a:lvl3pPr marL="342900" indent="711200" algn="ctr">
              <a:lnSpc>
                <a:spcPct val="100000"/>
              </a:lnSpc>
              <a:buClrTx/>
              <a:buSzTx/>
              <a:buFontTx/>
              <a:buNone/>
              <a:defRPr b="1" sz="1200">
                <a:latin typeface="+mj-lt"/>
                <a:ea typeface="+mj-ea"/>
                <a:cs typeface="+mj-cs"/>
                <a:sym typeface="Helvetica"/>
              </a:defRPr>
            </a:lvl3pPr>
            <a:lvl4pPr marL="342900" indent="1168400" algn="ctr">
              <a:lnSpc>
                <a:spcPct val="100000"/>
              </a:lnSpc>
              <a:buClrTx/>
              <a:buSzTx/>
              <a:buFontTx/>
              <a:buNone/>
              <a:defRPr b="1" sz="1200">
                <a:latin typeface="+mj-lt"/>
                <a:ea typeface="+mj-ea"/>
                <a:cs typeface="+mj-cs"/>
                <a:sym typeface="Helvetica"/>
              </a:defRPr>
            </a:lvl4pPr>
            <a:lvl5pPr marL="342900" indent="1625600" algn="ctr">
              <a:lnSpc>
                <a:spcPct val="100000"/>
              </a:lnSpc>
              <a:buClrTx/>
              <a:buSzTx/>
              <a:buFontTx/>
              <a:buNone/>
              <a:defRPr b="1" sz="1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pic>
        <p:nvPicPr>
          <p:cNvPr id="228" name="Transparent Logo.png" descr="Transparent Logo.png"/>
          <p:cNvPicPr>
            <a:picLocks noChangeAspect="1"/>
          </p:cNvPicPr>
          <p:nvPr/>
        </p:nvPicPr>
        <p:blipFill>
          <a:blip r:embed="rId2">
            <a:extLst/>
          </a:blip>
          <a:stretch>
            <a:fillRect/>
          </a:stretch>
        </p:blipFill>
        <p:spPr>
          <a:xfrm>
            <a:off x="-74428" y="-61588"/>
            <a:ext cx="1532416" cy="1006767"/>
          </a:xfrm>
          <a:prstGeom prst="rect">
            <a:avLst/>
          </a:prstGeom>
          <a:ln w="12700">
            <a:miter lim="400000"/>
          </a:ln>
        </p:spPr>
      </p:pic>
      <p:pic>
        <p:nvPicPr>
          <p:cNvPr id="229" name="pasted-movie.png" descr="pasted-movie.png"/>
          <p:cNvPicPr>
            <a:picLocks noChangeAspect="1"/>
          </p:cNvPicPr>
          <p:nvPr/>
        </p:nvPicPr>
        <p:blipFill>
          <a:blip r:embed="rId3">
            <a:extLst/>
          </a:blip>
          <a:stretch>
            <a:fillRect/>
          </a:stretch>
        </p:blipFill>
        <p:spPr>
          <a:xfrm>
            <a:off x="4572000" y="0"/>
            <a:ext cx="4572000" cy="5143501"/>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237"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defRPr b="1">
                <a:latin typeface="+mj-lt"/>
                <a:ea typeface="+mj-ea"/>
                <a:cs typeface="+mj-cs"/>
                <a:sym typeface="Helvetica"/>
              </a:defRPr>
            </a:lvl2pPr>
            <a:lvl3pPr>
              <a:lnSpc>
                <a:spcPct val="100000"/>
              </a:lnSpc>
              <a:buClrTx/>
              <a:buFontTx/>
              <a:defRPr b="1">
                <a:latin typeface="+mj-lt"/>
                <a:ea typeface="+mj-ea"/>
                <a:cs typeface="+mj-cs"/>
                <a:sym typeface="Helvetica"/>
              </a:defRPr>
            </a:lvl3pPr>
            <a:lvl4pPr>
              <a:lnSpc>
                <a:spcPct val="100000"/>
              </a:lnSpc>
              <a:buClrTx/>
              <a:buFontTx/>
              <a:defRPr b="1">
                <a:latin typeface="+mj-lt"/>
                <a:ea typeface="+mj-ea"/>
                <a:cs typeface="+mj-cs"/>
                <a:sym typeface="Helvetica"/>
              </a:defRPr>
            </a:lvl4pPr>
            <a:lvl5pPr>
              <a:lnSpc>
                <a:spcPct val="100000"/>
              </a:lnSpc>
              <a:buClrTx/>
              <a:buFontTx/>
              <a:defRPr b="1">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245"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246" name="Body Level One…"/>
          <p:cNvSpPr txBox="1"/>
          <p:nvPr>
            <p:ph type="body" sz="half" idx="1"/>
          </p:nvPr>
        </p:nvSpPr>
        <p:spPr>
          <a:xfrm>
            <a:off x="311699" y="3152225"/>
            <a:ext cx="8520602" cy="1300800"/>
          </a:xfrm>
          <a:prstGeom prst="rect">
            <a:avLst/>
          </a:prstGeom>
        </p:spPr>
        <p:txBody>
          <a:bodyPr/>
          <a:lstStyle>
            <a:lvl1pPr algn="ctr">
              <a:defRPr b="0"/>
            </a:lvl1pPr>
            <a:lvl2pPr algn="ctr">
              <a:defRPr>
                <a:latin typeface="+mj-lt"/>
                <a:ea typeface="+mj-ea"/>
                <a:cs typeface="+mj-cs"/>
                <a:sym typeface="Helvetica"/>
              </a:defRPr>
            </a:lvl2pPr>
            <a:lvl3pPr algn="ctr">
              <a:defRPr>
                <a:latin typeface="+mj-lt"/>
                <a:ea typeface="+mj-ea"/>
                <a:cs typeface="+mj-cs"/>
                <a:sym typeface="Helvetica"/>
              </a:defRPr>
            </a:lvl3pPr>
            <a:lvl4pPr algn="ctr">
              <a:defRPr>
                <a:latin typeface="+mj-lt"/>
                <a:ea typeface="+mj-ea"/>
                <a:cs typeface="+mj-cs"/>
                <a:sym typeface="Helvetica"/>
              </a:defRPr>
            </a:lvl4pPr>
            <a:lvl5pPr algn="ctr">
              <a:defRPr>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WO LOGO">
    <p:spTree>
      <p:nvGrpSpPr>
        <p:cNvPr id="1" name=""/>
        <p:cNvGrpSpPr/>
        <p:nvPr/>
      </p:nvGrpSpPr>
      <p:grpSpPr>
        <a:xfrm>
          <a:off x="0" y="0"/>
          <a:ext cx="0" cy="0"/>
          <a:chOff x="0" y="0"/>
          <a:chExt cx="0" cy="0"/>
        </a:xfrm>
      </p:grpSpPr>
      <p:sp>
        <p:nvSpPr>
          <p:cNvPr id="261"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262"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2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box Blue">
    <p:spTree>
      <p:nvGrpSpPr>
        <p:cNvPr id="1" name=""/>
        <p:cNvGrpSpPr/>
        <p:nvPr/>
      </p:nvGrpSpPr>
      <p:grpSpPr>
        <a:xfrm>
          <a:off x="0" y="0"/>
          <a:ext cx="0" cy="0"/>
          <a:chOff x="0" y="0"/>
          <a:chExt cx="0" cy="0"/>
        </a:xfrm>
      </p:grpSpPr>
      <p:sp>
        <p:nvSpPr>
          <p:cNvPr id="40" name="Title Text"/>
          <p:cNvSpPr txBox="1"/>
          <p:nvPr>
            <p:ph type="title"/>
          </p:nvPr>
        </p:nvSpPr>
        <p:spPr>
          <a:xfrm>
            <a:off x="1259349" y="155445"/>
            <a:ext cx="7985702" cy="572701"/>
          </a:xfrm>
          <a:prstGeom prst="rect">
            <a:avLst/>
          </a:prstGeom>
        </p:spPr>
        <p:txBody>
          <a:bodyPr/>
          <a:lstStyle/>
          <a:p>
            <a:pPr/>
            <a:r>
              <a:t>Title Text</a:t>
            </a:r>
          </a:p>
        </p:txBody>
      </p:sp>
      <p:sp>
        <p:nvSpPr>
          <p:cNvPr id="41" name="Body Level One…"/>
          <p:cNvSpPr txBox="1"/>
          <p:nvPr>
            <p:ph type="body" sz="quarter" idx="1"/>
          </p:nvPr>
        </p:nvSpPr>
        <p:spPr>
          <a:xfrm>
            <a:off x="311699" y="1591241"/>
            <a:ext cx="2590801" cy="2977559"/>
          </a:xfrm>
          <a:prstGeom prst="rect">
            <a:avLst/>
          </a:prstGeom>
          <a:solidFill>
            <a:srgbClr val="47A4EB"/>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
        <p:nvSpPr>
          <p:cNvPr id="43" name="Body Level One…"/>
          <p:cNvSpPr txBox="1"/>
          <p:nvPr>
            <p:ph type="body" sz="quarter" idx="21"/>
          </p:nvPr>
        </p:nvSpPr>
        <p:spPr>
          <a:xfrm>
            <a:off x="3301643" y="1591241"/>
            <a:ext cx="2590801" cy="2977559"/>
          </a:xfrm>
          <a:prstGeom prst="rect">
            <a:avLst/>
          </a:prstGeom>
          <a:solidFill>
            <a:srgbClr val="47A4EB"/>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4" name="Body Level One…"/>
          <p:cNvSpPr txBox="1"/>
          <p:nvPr>
            <p:ph type="body" sz="quarter" idx="22"/>
          </p:nvPr>
        </p:nvSpPr>
        <p:spPr>
          <a:xfrm>
            <a:off x="6291585" y="1591241"/>
            <a:ext cx="2590801" cy="2977559"/>
          </a:xfrm>
          <a:prstGeom prst="rect">
            <a:avLst/>
          </a:prstGeom>
          <a:solidFill>
            <a:srgbClr val="47A4EB"/>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5" name="Circle"/>
          <p:cNvSpPr/>
          <p:nvPr/>
        </p:nvSpPr>
        <p:spPr>
          <a:xfrm>
            <a:off x="1200699" y="840961"/>
            <a:ext cx="812801" cy="812801"/>
          </a:xfrm>
          <a:prstGeom prst="ellipse">
            <a:avLst/>
          </a:prstGeom>
          <a:solidFill>
            <a:srgbClr val="FFFFFF"/>
          </a:solidFill>
          <a:ln w="50800">
            <a:solidFill>
              <a:srgbClr val="47A4EB"/>
            </a:solidFill>
          </a:ln>
        </p:spPr>
        <p:txBody>
          <a:bodyPr lIns="0" tIns="0" rIns="0" bIns="0"/>
          <a:lstStyle/>
          <a:p>
            <a:pPr/>
          </a:p>
        </p:txBody>
      </p:sp>
      <p:sp>
        <p:nvSpPr>
          <p:cNvPr id="46" name="Circle"/>
          <p:cNvSpPr/>
          <p:nvPr/>
        </p:nvSpPr>
        <p:spPr>
          <a:xfrm>
            <a:off x="4190643" y="840961"/>
            <a:ext cx="812801" cy="812801"/>
          </a:xfrm>
          <a:prstGeom prst="ellipse">
            <a:avLst/>
          </a:prstGeom>
          <a:solidFill>
            <a:srgbClr val="FFFFFF"/>
          </a:solidFill>
          <a:ln w="50800">
            <a:solidFill>
              <a:srgbClr val="47A4EB"/>
            </a:solidFill>
          </a:ln>
        </p:spPr>
        <p:txBody>
          <a:bodyPr lIns="0" tIns="0" rIns="0" bIns="0"/>
          <a:lstStyle/>
          <a:p>
            <a:pPr/>
          </a:p>
        </p:txBody>
      </p:sp>
      <p:sp>
        <p:nvSpPr>
          <p:cNvPr id="47" name="Circle"/>
          <p:cNvSpPr/>
          <p:nvPr/>
        </p:nvSpPr>
        <p:spPr>
          <a:xfrm>
            <a:off x="7180585" y="840961"/>
            <a:ext cx="812801" cy="812801"/>
          </a:xfrm>
          <a:prstGeom prst="ellipse">
            <a:avLst/>
          </a:prstGeom>
          <a:solidFill>
            <a:srgbClr val="FFFFFF"/>
          </a:solidFill>
          <a:ln w="50800">
            <a:solidFill>
              <a:srgbClr val="47A4EB"/>
            </a:solidFill>
          </a:ln>
        </p:spPr>
        <p:txBody>
          <a:bodyPr lIns="0" tIns="0" rIns="0" bIns="0"/>
          <a:lstStyle/>
          <a:p>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Box Purple">
    <p:spTree>
      <p:nvGrpSpPr>
        <p:cNvPr id="1" name=""/>
        <p:cNvGrpSpPr/>
        <p:nvPr/>
      </p:nvGrpSpPr>
      <p:grpSpPr>
        <a:xfrm>
          <a:off x="0" y="0"/>
          <a:ext cx="0" cy="0"/>
          <a:chOff x="0" y="0"/>
          <a:chExt cx="0" cy="0"/>
        </a:xfrm>
      </p:grpSpPr>
      <p:sp>
        <p:nvSpPr>
          <p:cNvPr id="54" name="Title Text"/>
          <p:cNvSpPr txBox="1"/>
          <p:nvPr>
            <p:ph type="title"/>
          </p:nvPr>
        </p:nvSpPr>
        <p:spPr>
          <a:xfrm>
            <a:off x="1259349" y="155445"/>
            <a:ext cx="7985702" cy="572701"/>
          </a:xfrm>
          <a:prstGeom prst="rect">
            <a:avLst/>
          </a:prstGeom>
        </p:spPr>
        <p:txBody>
          <a:bodyPr/>
          <a:lstStyle/>
          <a:p>
            <a:pPr/>
            <a:r>
              <a:t>Title Text</a:t>
            </a:r>
          </a:p>
        </p:txBody>
      </p:sp>
      <p:sp>
        <p:nvSpPr>
          <p:cNvPr id="55" name="Body Level One…"/>
          <p:cNvSpPr txBox="1"/>
          <p:nvPr>
            <p:ph type="body" sz="quarter" idx="1"/>
          </p:nvPr>
        </p:nvSpPr>
        <p:spPr>
          <a:xfrm>
            <a:off x="311699" y="1591241"/>
            <a:ext cx="2590801" cy="2977559"/>
          </a:xfrm>
          <a:prstGeom prst="rect">
            <a:avLst/>
          </a:prstGeom>
          <a:solidFill>
            <a:srgbClr val="8179F5"/>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
        <p:nvSpPr>
          <p:cNvPr id="57" name="Body Level One…"/>
          <p:cNvSpPr txBox="1"/>
          <p:nvPr>
            <p:ph type="body" sz="quarter" idx="21"/>
          </p:nvPr>
        </p:nvSpPr>
        <p:spPr>
          <a:xfrm>
            <a:off x="3301643" y="1591241"/>
            <a:ext cx="2590801" cy="2977559"/>
          </a:xfrm>
          <a:prstGeom prst="rect">
            <a:avLst/>
          </a:prstGeom>
          <a:solidFill>
            <a:srgbClr val="8179F5"/>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8" name="Body Level One…"/>
          <p:cNvSpPr txBox="1"/>
          <p:nvPr>
            <p:ph type="body" sz="quarter" idx="22"/>
          </p:nvPr>
        </p:nvSpPr>
        <p:spPr>
          <a:xfrm>
            <a:off x="6291585" y="1591241"/>
            <a:ext cx="2590801" cy="2977559"/>
          </a:xfrm>
          <a:prstGeom prst="rect">
            <a:avLst/>
          </a:prstGeom>
          <a:solidFill>
            <a:srgbClr val="8179F5"/>
          </a:solidFill>
        </p:spPr>
        <p:txBody>
          <a:bodyPr lIns="76200" tIns="76200" rIns="76200" bIns="76200" anchor="ctr"/>
          <a:lstStyle>
            <a:lvl1pPr marL="292100" indent="-254000">
              <a:buClr>
                <a:srgbClr val="FFFFFF"/>
              </a:buClr>
              <a:defRPr>
                <a:solidFill>
                  <a:srgbClr val="FFFFFF"/>
                </a:solidFill>
              </a:defRPr>
            </a:lvl1pPr>
            <a:lvl2pPr marL="444500" indent="-254000">
              <a:buClr>
                <a:srgbClr val="FFFFFF"/>
              </a:buClr>
              <a:buSzPts val="1600"/>
              <a:defRPr sz="1600">
                <a:solidFill>
                  <a:srgbClr val="FFFFFF"/>
                </a:solidFill>
              </a:defRPr>
            </a:lvl2pPr>
            <a:lvl3pPr marL="571500" indent="-228600">
              <a:buClr>
                <a:srgbClr val="FFFFFF"/>
              </a:buClr>
              <a:buSzPts val="1500"/>
              <a:defRPr sz="1500">
                <a:solidFill>
                  <a:srgbClr val="FFFFFF"/>
                </a:solidFill>
              </a:defRPr>
            </a:lvl3pPr>
            <a:lvl4pPr marL="685800" indent="-190500">
              <a:buClr>
                <a:srgbClr val="FFFFFF"/>
              </a:buClr>
              <a:buSzPts val="1400"/>
              <a:defRPr sz="1400">
                <a:solidFill>
                  <a:srgbClr val="FFFFFF"/>
                </a:solidFill>
              </a:defRPr>
            </a:lvl4pPr>
            <a:lvl5pPr marL="850900" indent="-177800">
              <a:buClr>
                <a:srgbClr val="FFFFFF"/>
              </a:buClr>
              <a:buSzPts val="1300"/>
              <a:defRPr sz="13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9" name="Circle"/>
          <p:cNvSpPr/>
          <p:nvPr/>
        </p:nvSpPr>
        <p:spPr>
          <a:xfrm>
            <a:off x="1200699" y="840961"/>
            <a:ext cx="812801" cy="812801"/>
          </a:xfrm>
          <a:prstGeom prst="ellipse">
            <a:avLst/>
          </a:prstGeom>
          <a:solidFill>
            <a:srgbClr val="FFFFFF"/>
          </a:solidFill>
          <a:ln w="50800">
            <a:solidFill>
              <a:srgbClr val="8179F5"/>
            </a:solidFill>
          </a:ln>
        </p:spPr>
        <p:txBody>
          <a:bodyPr lIns="0" tIns="0" rIns="0" bIns="0"/>
          <a:lstStyle/>
          <a:p>
            <a:pPr/>
          </a:p>
        </p:txBody>
      </p:sp>
      <p:sp>
        <p:nvSpPr>
          <p:cNvPr id="60" name="Circle"/>
          <p:cNvSpPr/>
          <p:nvPr/>
        </p:nvSpPr>
        <p:spPr>
          <a:xfrm>
            <a:off x="4190643" y="840961"/>
            <a:ext cx="812801" cy="812801"/>
          </a:xfrm>
          <a:prstGeom prst="ellipse">
            <a:avLst/>
          </a:prstGeom>
          <a:solidFill>
            <a:srgbClr val="FFFFFF"/>
          </a:solidFill>
          <a:ln w="50800">
            <a:solidFill>
              <a:srgbClr val="8179F5"/>
            </a:solidFill>
          </a:ln>
        </p:spPr>
        <p:txBody>
          <a:bodyPr lIns="0" tIns="0" rIns="0" bIns="0"/>
          <a:lstStyle/>
          <a:p>
            <a:pPr/>
          </a:p>
        </p:txBody>
      </p:sp>
      <p:sp>
        <p:nvSpPr>
          <p:cNvPr id="61" name="Circle"/>
          <p:cNvSpPr/>
          <p:nvPr/>
        </p:nvSpPr>
        <p:spPr>
          <a:xfrm>
            <a:off x="7180585" y="840961"/>
            <a:ext cx="812801" cy="812801"/>
          </a:xfrm>
          <a:prstGeom prst="ellipse">
            <a:avLst/>
          </a:prstGeom>
          <a:solidFill>
            <a:srgbClr val="FFFFFF"/>
          </a:solidFill>
          <a:ln w="50800">
            <a:solidFill>
              <a:srgbClr val="8179F5"/>
            </a:solidFill>
          </a:ln>
        </p:spPr>
        <p:txBody>
          <a:bodyPr lIns="0" tIns="0" rIns="0" bIns="0"/>
          <a:lstStyle/>
          <a:p>
            <a:pP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lvl1pPr>
              <a:defRPr>
                <a:latin typeface="+mj-lt"/>
                <a:ea typeface="+mj-ea"/>
                <a:cs typeface="+mj-cs"/>
                <a:sym typeface="Helvetica"/>
              </a:defRPr>
            </a:lvl1pPr>
          </a:lstStyle>
          <a:p>
            <a:pPr/>
            <a:r>
              <a:t>Title Text</a:t>
            </a:r>
          </a:p>
        </p:txBody>
      </p:sp>
      <p:sp>
        <p:nvSpPr>
          <p:cNvPr id="69"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70" name="Google Shape;26;p5"/>
          <p:cNvSpPr txBox="1"/>
          <p:nvPr>
            <p:ph type="body" sz="half" idx="21"/>
          </p:nvPr>
        </p:nvSpPr>
        <p:spPr>
          <a:xfrm>
            <a:off x="4832399" y="1152475"/>
            <a:ext cx="3999902" cy="3416400"/>
          </a:xfrm>
          <a:prstGeom prst="rect">
            <a:avLst/>
          </a:prstGeom>
        </p:spPr>
        <p:txBody>
          <a:bodyPr/>
          <a:lstStyle/>
          <a:p>
            <a:pPr indent="-317500">
              <a:buSzPts val="1400"/>
              <a:defRPr b="0" sz="1400">
                <a:solidFill>
                  <a:schemeClr val="accent2">
                    <a:lumOff val="21764"/>
                  </a:schemeClr>
                </a:solidFill>
                <a:latin typeface="Helvetica Neue"/>
                <a:ea typeface="Helvetica Neue"/>
                <a:cs typeface="Helvetica Neue"/>
                <a:sym typeface="Helvetica Neue"/>
              </a:defRPr>
            </a:pP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78" name="Title Text"/>
          <p:cNvSpPr txBox="1"/>
          <p:nvPr>
            <p:ph type="title"/>
          </p:nvPr>
        </p:nvSpPr>
        <p:spPr>
          <a:prstGeom prst="rect">
            <a:avLst/>
          </a:prstGeom>
        </p:spPr>
        <p:txBody>
          <a:bodyPr/>
          <a:lstStyle>
            <a:lvl1pPr>
              <a:defRPr>
                <a:latin typeface="+mj-lt"/>
                <a:ea typeface="+mj-ea"/>
                <a:cs typeface="+mj-cs"/>
                <a:sym typeface="Helvetica"/>
              </a:defRPr>
            </a:lvl1p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86" name="Title Text"/>
          <p:cNvSpPr txBox="1"/>
          <p:nvPr>
            <p:ph type="title"/>
          </p:nvPr>
        </p:nvSpPr>
        <p:spPr>
          <a:xfrm>
            <a:off x="311699" y="555600"/>
            <a:ext cx="2808001" cy="755700"/>
          </a:xfrm>
          <a:prstGeom prst="rect">
            <a:avLst/>
          </a:prstGeom>
        </p:spPr>
        <p:txBody>
          <a:bodyPr anchor="b"/>
          <a:lstStyle>
            <a:lvl1pPr>
              <a:defRPr sz="2400">
                <a:latin typeface="+mj-lt"/>
                <a:ea typeface="+mj-ea"/>
                <a:cs typeface="+mj-cs"/>
                <a:sym typeface="Helvetica"/>
              </a:defRPr>
            </a:lvl1pPr>
          </a:lstStyle>
          <a:p>
            <a:pPr/>
            <a:r>
              <a:t>Title Text</a:t>
            </a:r>
          </a:p>
        </p:txBody>
      </p:sp>
      <p:sp>
        <p:nvSpPr>
          <p:cNvPr id="87" name="Body Level One…"/>
          <p:cNvSpPr txBox="1"/>
          <p:nvPr>
            <p:ph type="body" idx="1"/>
          </p:nvPr>
        </p:nvSpPr>
        <p:spPr>
          <a:xfrm>
            <a:off x="311699" y="1389599"/>
            <a:ext cx="8348424" cy="3179401"/>
          </a:xfrm>
          <a:prstGeom prst="rect">
            <a:avLst/>
          </a:prstGeom>
        </p:spPr>
        <p:txBody>
          <a:bodyPr/>
          <a:lstStyle>
            <a:lvl1pPr indent="-304800">
              <a:buSzPts val="1200"/>
              <a:defRPr b="0" sz="1200">
                <a:solidFill>
                  <a:schemeClr val="accent2">
                    <a:lumOff val="21764"/>
                  </a:schemeClr>
                </a:solidFill>
              </a:defRPr>
            </a:lvl1pPr>
            <a:lvl2pPr marL="914400" indent="-304800">
              <a:buSzPts val="1200"/>
              <a:defRPr sz="1200">
                <a:solidFill>
                  <a:schemeClr val="accent2">
                    <a:lumOff val="21764"/>
                  </a:schemeClr>
                </a:solidFill>
                <a:latin typeface="+mj-lt"/>
                <a:ea typeface="+mj-ea"/>
                <a:cs typeface="+mj-cs"/>
                <a:sym typeface="Helvetica"/>
              </a:defRPr>
            </a:lvl2pPr>
            <a:lvl3pPr marL="1371600" indent="-304800">
              <a:buSzPts val="1200"/>
              <a:defRPr sz="1200">
                <a:solidFill>
                  <a:schemeClr val="accent2">
                    <a:lumOff val="21764"/>
                  </a:schemeClr>
                </a:solidFill>
                <a:latin typeface="+mj-lt"/>
                <a:ea typeface="+mj-ea"/>
                <a:cs typeface="+mj-cs"/>
                <a:sym typeface="Helvetica"/>
              </a:defRPr>
            </a:lvl3pPr>
            <a:lvl4pPr marL="1828800" indent="-304800">
              <a:buSzPts val="1200"/>
              <a:defRPr sz="1200">
                <a:solidFill>
                  <a:schemeClr val="accent2">
                    <a:lumOff val="21764"/>
                  </a:schemeClr>
                </a:solidFill>
                <a:latin typeface="+mj-lt"/>
                <a:ea typeface="+mj-ea"/>
                <a:cs typeface="+mj-cs"/>
                <a:sym typeface="Helvetica"/>
              </a:defRPr>
            </a:lvl4pPr>
            <a:lvl5pPr marL="2286000" indent="-304800">
              <a:buSzPts val="1200"/>
              <a:defRPr sz="1200">
                <a:solidFill>
                  <a:schemeClr val="accent2">
                    <a:lumOff val="21764"/>
                  </a:schemeClr>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0">
    <p:spTree>
      <p:nvGrpSpPr>
        <p:cNvPr id="1" name=""/>
        <p:cNvGrpSpPr/>
        <p:nvPr/>
      </p:nvGrpSpPr>
      <p:grpSpPr>
        <a:xfrm>
          <a:off x="0" y="0"/>
          <a:ext cx="0" cy="0"/>
          <a:chOff x="0" y="0"/>
          <a:chExt cx="0" cy="0"/>
        </a:xfrm>
      </p:grpSpPr>
      <p:sp>
        <p:nvSpPr>
          <p:cNvPr id="95" name="Title Text"/>
          <p:cNvSpPr txBox="1"/>
          <p:nvPr>
            <p:ph type="title"/>
          </p:nvPr>
        </p:nvSpPr>
        <p:spPr>
          <a:xfrm>
            <a:off x="490250" y="450149"/>
            <a:ext cx="6367801" cy="4090801"/>
          </a:xfrm>
          <a:prstGeom prst="rect">
            <a:avLst/>
          </a:prstGeom>
        </p:spPr>
        <p:txBody>
          <a:bodyPr anchor="ctr"/>
          <a:lstStyle>
            <a:lvl1pPr>
              <a:defRPr sz="4800">
                <a:latin typeface="+mj-lt"/>
                <a:ea typeface="+mj-ea"/>
                <a:cs typeface="+mj-cs"/>
                <a:sym typeface="Helvetica"/>
              </a:defRPr>
            </a:lvl1pPr>
          </a:lstStyle>
          <a:p>
            <a:pPr/>
            <a:r>
              <a:t>Title Text</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oogle Shape;10;p1"/>
          <p:cNvSpPr txBox="1"/>
          <p:nvPr/>
        </p:nvSpPr>
        <p:spPr>
          <a:xfrm>
            <a:off x="3837149" y="4913974"/>
            <a:ext cx="1469701"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 2026 No Impediments</a:t>
            </a:r>
          </a:p>
        </p:txBody>
      </p:sp>
      <p:sp>
        <p:nvSpPr>
          <p:cNvPr id="3" name="Google Shape;11;p1"/>
          <p:cNvSpPr txBox="1"/>
          <p:nvPr/>
        </p:nvSpPr>
        <p:spPr>
          <a:xfrm>
            <a:off x="65124" y="4913974"/>
            <a:ext cx="1469702" cy="30690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
                <a:solidFill>
                  <a:schemeClr val="accent2">
                    <a:lumOff val="21764"/>
                  </a:schemeClr>
                </a:solidFill>
                <a:latin typeface="Helvetica Neue Light"/>
                <a:ea typeface="Helvetica Neue Light"/>
                <a:cs typeface="Helvetica Neue Light"/>
                <a:sym typeface="Helvetica Neue Light"/>
              </a:defRPr>
            </a:lvl1pPr>
          </a:lstStyle>
          <a:p>
            <a:pPr/>
            <a:r>
              <a:t>noimpediments.com</a:t>
            </a:r>
          </a:p>
        </p:txBody>
      </p:sp>
      <p:sp>
        <p:nvSpPr>
          <p:cNvPr id="4" name="Title Text"/>
          <p:cNvSpPr txBox="1"/>
          <p:nvPr>
            <p:ph type="title"/>
          </p:nvPr>
        </p:nvSpPr>
        <p:spPr>
          <a:xfrm>
            <a:off x="1259349" y="151200"/>
            <a:ext cx="79857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5" name="Body Level One…"/>
          <p:cNvSpPr txBox="1"/>
          <p:nvPr>
            <p:ph type="body" idx="1"/>
          </p:nvPr>
        </p:nvSpPr>
        <p:spPr>
          <a:xfrm>
            <a:off x="311699" y="920799"/>
            <a:ext cx="8520602" cy="3648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2pPr>
              <a:defRPr b="0">
                <a:latin typeface="Helvetica Light"/>
                <a:ea typeface="Helvetica Light"/>
                <a:cs typeface="Helvetica Light"/>
                <a:sym typeface="Helvetica Light"/>
              </a:defRPr>
            </a:lvl2pPr>
            <a:lvl3pPr>
              <a:defRPr b="0">
                <a:latin typeface="Helvetica Light"/>
                <a:ea typeface="Helvetica Light"/>
                <a:cs typeface="Helvetica Light"/>
                <a:sym typeface="Helvetica Light"/>
              </a:defRPr>
            </a:lvl3pPr>
            <a:lvl4pPr>
              <a:defRPr b="0">
                <a:latin typeface="Helvetica Light"/>
                <a:ea typeface="Helvetica Light"/>
                <a:cs typeface="Helvetica Light"/>
                <a:sym typeface="Helvetica Light"/>
              </a:defRPr>
            </a:lvl4pPr>
            <a:lvl5pPr>
              <a:defRPr b="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pic>
        <p:nvPicPr>
          <p:cNvPr id="6" name="Transparent Logo.png" descr="Transparent Logo.png"/>
          <p:cNvPicPr>
            <a:picLocks noChangeAspect="1"/>
          </p:cNvPicPr>
          <p:nvPr/>
        </p:nvPicPr>
        <p:blipFill>
          <a:blip r:embed="rId2">
            <a:extLst/>
          </a:blip>
          <a:stretch>
            <a:fillRect/>
          </a:stretch>
        </p:blipFill>
        <p:spPr>
          <a:xfrm>
            <a:off x="-74428" y="-61588"/>
            <a:ext cx="1532416" cy="1006767"/>
          </a:xfrm>
          <a:prstGeom prst="rect">
            <a:avLst/>
          </a:prstGeom>
          <a:ln w="12700">
            <a:miter lim="400000"/>
          </a:ln>
        </p:spPr>
      </p:pic>
      <p:sp>
        <p:nvSpPr>
          <p:cNvPr id="7" name="Slide Number"/>
          <p:cNvSpPr txBox="1"/>
          <p:nvPr>
            <p:ph type="sldNum" sz="quarter" idx="2"/>
          </p:nvPr>
        </p:nvSpPr>
        <p:spPr>
          <a:xfrm>
            <a:off x="8684345" y="4700819"/>
            <a:ext cx="336813" cy="318396"/>
          </a:xfrm>
          <a:prstGeom prst="rect">
            <a:avLst/>
          </a:prstGeom>
          <a:ln w="12700">
            <a:miter lim="400000"/>
          </a:ln>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b="1" baseline="0" cap="none" i="0" spc="0" strike="noStrike" sz="2800" u="none">
          <a:solidFill>
            <a:srgbClr val="000000"/>
          </a:solidFill>
          <a:uFillTx/>
          <a:latin typeface="Helvetica Neue"/>
          <a:ea typeface="Helvetica Neue"/>
          <a:cs typeface="Helvetica Neue"/>
          <a:sym typeface="Helvetica Neue"/>
        </a:defRPr>
      </a:lvl9pPr>
    </p:titleStyle>
    <p:bodyStyle>
      <a:lvl1pPr marL="457200" marR="0" indent="-342900"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1pPr>
      <a:lvl2pPr marL="10051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2pPr>
      <a:lvl3pPr marL="14623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3pPr>
      <a:lvl4pPr marL="19195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4pPr>
      <a:lvl5pPr marL="23767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5pPr>
      <a:lvl6pPr marL="28339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6pPr>
      <a:lvl7pPr marL="32911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7pPr>
      <a:lvl8pPr marL="37483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8pPr>
      <a:lvl9pPr marL="4205514" marR="0" indent="-408214" algn="l" defTabSz="914400" latinLnBrk="0">
        <a:lnSpc>
          <a:spcPct val="115000"/>
        </a:lnSpc>
        <a:spcBef>
          <a:spcPts val="0"/>
        </a:spcBef>
        <a:spcAft>
          <a:spcPts val="0"/>
        </a:spcAft>
        <a:buClr>
          <a:schemeClr val="accent2">
            <a:lumOff val="21764"/>
          </a:schemeClr>
        </a:buClr>
        <a:buSzPts val="1800"/>
        <a:buFont typeface="Helvetica Neue"/>
        <a:buChar char="■"/>
        <a:tabLst/>
        <a:defRPr b="1" baseline="0" cap="none" i="0" spc="0" strike="noStrike" sz="1800" u="none">
          <a:solidFill>
            <a:srgbClr val="000000"/>
          </a:solidFill>
          <a:uFillTx/>
          <a:latin typeface="+mj-lt"/>
          <a:ea typeface="+mj-ea"/>
          <a:cs typeface="+mj-cs"/>
          <a:sym typeface="Helvetic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Google Shape;57;p13"/>
          <p:cNvSpPr txBox="1"/>
          <p:nvPr>
            <p:ph type="ctrTitle"/>
          </p:nvPr>
        </p:nvSpPr>
        <p:spPr>
          <a:xfrm>
            <a:off x="311707" y="744575"/>
            <a:ext cx="8520602" cy="2052599"/>
          </a:xfrm>
          <a:prstGeom prst="rect">
            <a:avLst/>
          </a:prstGeom>
        </p:spPr>
        <p:txBody>
          <a:bodyPr/>
          <a:lstStyle/>
          <a:p>
            <a:pPr/>
            <a:r>
              <a:t>Leading AI-Enabled Product Development</a:t>
            </a:r>
          </a:p>
        </p:txBody>
      </p:sp>
      <p:sp>
        <p:nvSpPr>
          <p:cNvPr id="273" name="Google Shape;58;p13"/>
          <p:cNvSpPr txBox="1"/>
          <p:nvPr>
            <p:ph type="subTitle" sz="quarter" idx="1"/>
          </p:nvPr>
        </p:nvSpPr>
        <p:spPr>
          <a:xfrm>
            <a:off x="311699" y="2834125"/>
            <a:ext cx="8520602" cy="792601"/>
          </a:xfrm>
          <a:prstGeom prst="rect">
            <a:avLst/>
          </a:prstGeom>
        </p:spPr>
        <p:txBody>
          <a:bodyPr/>
          <a:lstStyle/>
          <a:p>
            <a:pPr marL="0" indent="0" defTabSz="630936">
              <a:defRPr sz="1932"/>
            </a:pPr>
            <a:r>
              <a:t>Day One</a:t>
            </a:r>
          </a:p>
          <a:p>
            <a:pPr marL="0" indent="0" defTabSz="630936">
              <a:defRPr b="0" sz="1932">
                <a:latin typeface="Helvetica Light"/>
                <a:ea typeface="Helvetica Light"/>
                <a:cs typeface="Helvetica Light"/>
                <a:sym typeface="Helvetica Light"/>
              </a:defRPr>
            </a:pPr>
            <a:r>
              <a:t>Find Your Way Around the AI Initiative and Its Business Context</a:t>
            </a:r>
          </a:p>
        </p:txBody>
      </p:sp>
      <p:sp>
        <p:nvSpPr>
          <p:cNvPr id="274"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Case Study 1: Pharmaceutical Firm"/>
          <p:cNvSpPr txBox="1"/>
          <p:nvPr>
            <p:ph type="title"/>
          </p:nvPr>
        </p:nvSpPr>
        <p:spPr>
          <a:prstGeom prst="rect">
            <a:avLst/>
          </a:prstGeom>
        </p:spPr>
        <p:txBody>
          <a:bodyPr/>
          <a:lstStyle>
            <a:lvl1pPr defTabSz="822959">
              <a:defRPr sz="2520"/>
            </a:lvl1pPr>
          </a:lstStyle>
          <a:p>
            <a:pPr/>
            <a:r>
              <a:t>Case Study 1: Pharmaceutical Firm</a:t>
            </a:r>
          </a:p>
        </p:txBody>
      </p:sp>
      <p:sp>
        <p:nvSpPr>
          <p:cNvPr id="339" name="The AI Initiative…"/>
          <p:cNvSpPr txBox="1"/>
          <p:nvPr>
            <p:ph type="body" sz="quarter" idx="1"/>
          </p:nvPr>
        </p:nvSpPr>
        <p:spPr>
          <a:prstGeom prst="rect">
            <a:avLst/>
          </a:prstGeom>
        </p:spPr>
        <p:txBody>
          <a:bodyPr anchor="t"/>
          <a:lstStyle/>
          <a:p>
            <a:pPr marL="0" indent="0" algn="ctr">
              <a:buClrTx/>
              <a:buSzTx/>
              <a:buFontTx/>
              <a:buNone/>
            </a:pPr>
            <a:r>
              <a:t>The AI Initiative</a:t>
            </a:r>
          </a:p>
          <a:p>
            <a:pPr marL="0" indent="0" algn="ctr">
              <a:buClrTx/>
              <a:buSzTx/>
              <a:buFontTx/>
              <a:buNone/>
              <a:defRPr b="0">
                <a:latin typeface="Helvetica Light"/>
                <a:ea typeface="Helvetica Light"/>
                <a:cs typeface="Helvetica Light"/>
                <a:sym typeface="Helvetica Light"/>
              </a:defRPr>
            </a:pPr>
          </a:p>
          <a:p>
            <a:pPr>
              <a:defRPr b="0">
                <a:latin typeface="Helvetica Light"/>
                <a:ea typeface="Helvetica Light"/>
                <a:cs typeface="Helvetica Light"/>
                <a:sym typeface="Helvetica Light"/>
              </a:defRPr>
            </a:pPr>
            <a:r>
              <a:t>Automate FDA document generation</a:t>
            </a:r>
          </a:p>
          <a:p>
            <a:pPr>
              <a:defRPr b="0">
                <a:latin typeface="Helvetica Light"/>
                <a:ea typeface="Helvetica Light"/>
                <a:cs typeface="Helvetica Light"/>
                <a:sym typeface="Helvetica Light"/>
              </a:defRPr>
            </a:pPr>
            <a:r>
              <a:t>Derive narratives fro, clinical summaries</a:t>
            </a:r>
          </a:p>
        </p:txBody>
      </p:sp>
      <p:sp>
        <p:nvSpPr>
          <p:cNvPr id="3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Technical Context…"/>
          <p:cNvSpPr txBox="1"/>
          <p:nvPr>
            <p:ph type="body" idx="21"/>
          </p:nvPr>
        </p:nvSpPr>
        <p:spPr>
          <a:prstGeom prst="rect">
            <a:avLst/>
          </a:prstGeom>
        </p:spPr>
        <p:txBody>
          <a:bodyPr anchor="t"/>
          <a:lstStyle/>
          <a:p>
            <a:pPr marL="0" indent="0" algn="ctr">
              <a:buClrTx/>
              <a:buSzTx/>
              <a:buFontTx/>
              <a:buNone/>
            </a:pPr>
            <a:r>
              <a:t>Technical Context </a:t>
            </a:r>
          </a:p>
          <a:p>
            <a:pPr marL="0" indent="0" algn="ctr">
              <a:buClrTx/>
              <a:buSzTx/>
              <a:buFontTx/>
              <a:buNone/>
              <a:defRPr b="0">
                <a:latin typeface="Helvetica Light"/>
                <a:ea typeface="Helvetica Light"/>
                <a:cs typeface="Helvetica Light"/>
                <a:sym typeface="Helvetica Light"/>
              </a:defRPr>
            </a:pPr>
          </a:p>
          <a:p>
            <a:pPr>
              <a:defRPr b="0">
                <a:latin typeface="Helvetica Light"/>
                <a:ea typeface="Helvetica Light"/>
                <a:cs typeface="Helvetica Light"/>
                <a:sym typeface="Helvetica Light"/>
              </a:defRPr>
            </a:pPr>
            <a:r>
              <a:t>Legacy data systems without integration </a:t>
            </a:r>
          </a:p>
          <a:p>
            <a:pPr>
              <a:defRPr b="0">
                <a:latin typeface="Helvetica Light"/>
                <a:ea typeface="Helvetica Light"/>
                <a:cs typeface="Helvetica Light"/>
                <a:sym typeface="Helvetica Light"/>
              </a:defRPr>
            </a:pPr>
            <a:r>
              <a:t>Inconsistent data schemas</a:t>
            </a:r>
          </a:p>
        </p:txBody>
      </p:sp>
      <p:sp>
        <p:nvSpPr>
          <p:cNvPr id="342" name="Result…"/>
          <p:cNvSpPr txBox="1"/>
          <p:nvPr>
            <p:ph type="body" idx="22"/>
          </p:nvPr>
        </p:nvSpPr>
        <p:spPr>
          <a:prstGeom prst="rect">
            <a:avLst/>
          </a:prstGeom>
        </p:spPr>
        <p:txBody>
          <a:bodyPr anchor="t"/>
          <a:lstStyle/>
          <a:p>
            <a:pPr marL="0" indent="0" algn="ctr" defTabSz="822959">
              <a:buClrTx/>
              <a:buSzTx/>
              <a:buFontTx/>
              <a:buNone/>
              <a:defRPr sz="1619"/>
            </a:pPr>
            <a:r>
              <a:t>Result</a:t>
            </a:r>
          </a:p>
          <a:p>
            <a:pPr marL="0" indent="0" algn="ctr" defTabSz="822959">
              <a:buClrTx/>
              <a:buSzTx/>
              <a:buFontTx/>
              <a:buNone/>
              <a:defRPr b="0" sz="1619">
                <a:latin typeface="Helvetica Light"/>
                <a:ea typeface="Helvetica Light"/>
                <a:cs typeface="Helvetica Light"/>
                <a:sym typeface="Helvetica Light"/>
              </a:defRPr>
            </a:pPr>
          </a:p>
          <a:p>
            <a:pPr marL="262889" indent="-228600" defTabSz="822959">
              <a:buSzPts val="1600"/>
              <a:defRPr b="0" sz="1619">
                <a:latin typeface="Helvetica Light"/>
                <a:ea typeface="Helvetica Light"/>
                <a:cs typeface="Helvetica Light"/>
                <a:sym typeface="Helvetica Light"/>
              </a:defRPr>
            </a:pPr>
            <a:r>
              <a:t>Early features had very long lead times</a:t>
            </a:r>
          </a:p>
          <a:p>
            <a:pPr marL="262889" indent="-228600" defTabSz="822959">
              <a:buSzPts val="1600"/>
              <a:defRPr b="0" sz="1619">
                <a:latin typeface="Helvetica Light"/>
                <a:ea typeface="Helvetica Light"/>
                <a:cs typeface="Helvetica Light"/>
                <a:sym typeface="Helvetica Light"/>
              </a:defRPr>
            </a:pPr>
            <a:r>
              <a:t>Dev was offshored to reduce cost</a:t>
            </a:r>
          </a:p>
          <a:p>
            <a:pPr marL="262889" indent="-228600" defTabSz="822959">
              <a:buSzPts val="1600"/>
              <a:defRPr b="0" sz="1619">
                <a:latin typeface="Helvetica Light"/>
                <a:ea typeface="Helvetica Light"/>
                <a:cs typeface="Helvetica Light"/>
                <a:sym typeface="Helvetica Light"/>
              </a:defRPr>
            </a:pPr>
            <a:r>
              <a:t>Quality gains were costly, and will take a long time to reduce costs</a:t>
            </a:r>
          </a:p>
        </p:txBody>
      </p:sp>
      <p:sp>
        <p:nvSpPr>
          <p:cNvPr id="343" name="Compass"/>
          <p:cNvSpPr/>
          <p:nvPr/>
        </p:nvSpPr>
        <p:spPr>
          <a:xfrm>
            <a:off x="4310693" y="961011"/>
            <a:ext cx="572701" cy="57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47A4EB"/>
          </a:solidFill>
          <a:ln w="12700">
            <a:miter lim="400000"/>
          </a:ln>
        </p:spPr>
        <p:txBody>
          <a:bodyPr lIns="0" tIns="0" rIns="0" bIns="0"/>
          <a:lstStyle/>
          <a:p>
            <a:pPr/>
          </a:p>
        </p:txBody>
      </p:sp>
      <p:sp>
        <p:nvSpPr>
          <p:cNvPr id="344" name="Trophy"/>
          <p:cNvSpPr/>
          <p:nvPr/>
        </p:nvSpPr>
        <p:spPr>
          <a:xfrm>
            <a:off x="7350582" y="961611"/>
            <a:ext cx="47280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5"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solidFill>
            <a:srgbClr val="47A4EB"/>
          </a:solidFill>
          <a:ln w="12700">
            <a:miter lim="400000"/>
          </a:ln>
        </p:spPr>
        <p:txBody>
          <a:bodyPr lIns="0" tIns="0" rIns="0" bIns="0"/>
          <a:lstStyle/>
          <a:p>
            <a:pPr/>
          </a:p>
        </p:txBody>
      </p:sp>
      <p:sp>
        <p:nvSpPr>
          <p:cNvPr id="345" name="Light Bulb"/>
          <p:cNvSpPr/>
          <p:nvPr/>
        </p:nvSpPr>
        <p:spPr>
          <a:xfrm>
            <a:off x="1442302" y="961611"/>
            <a:ext cx="329596"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47A4EB"/>
          </a:solidFill>
          <a:ln w="12700">
            <a:miter lim="400000"/>
          </a:ln>
        </p:spPr>
        <p:txBody>
          <a:bodyPr lIns="0" tIns="0" rIns="0" bIns="0"/>
          <a:lstStyle/>
          <a:p>
            <a:pPr>
              <a:defRPr>
                <a:solidFill>
                  <a:srgbClr val="FFFFFF"/>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Case Study 2: Automotive Manufacturer"/>
          <p:cNvSpPr txBox="1"/>
          <p:nvPr>
            <p:ph type="title"/>
          </p:nvPr>
        </p:nvSpPr>
        <p:spPr>
          <a:prstGeom prst="rect">
            <a:avLst/>
          </a:prstGeom>
        </p:spPr>
        <p:txBody>
          <a:bodyPr/>
          <a:lstStyle>
            <a:lvl1pPr defTabSz="822959">
              <a:defRPr sz="2520"/>
            </a:lvl1pPr>
          </a:lstStyle>
          <a:p>
            <a:pPr/>
            <a:r>
              <a:t>Case Study 2: Automotive Manufacturer</a:t>
            </a:r>
          </a:p>
        </p:txBody>
      </p:sp>
      <p:sp>
        <p:nvSpPr>
          <p:cNvPr id="350" name="The AI Initiative…"/>
          <p:cNvSpPr txBox="1"/>
          <p:nvPr>
            <p:ph type="body" sz="quarter" idx="1"/>
          </p:nvPr>
        </p:nvSpPr>
        <p:spPr>
          <a:prstGeom prst="rect">
            <a:avLst/>
          </a:prstGeom>
        </p:spPr>
        <p:txBody>
          <a:bodyPr anchor="t"/>
          <a:lstStyle/>
          <a:p>
            <a:pPr marL="0" indent="0" algn="ctr">
              <a:buClrTx/>
              <a:buSzTx/>
              <a:buFontTx/>
              <a:buNone/>
            </a:pPr>
            <a:r>
              <a:t>The AI Initiative</a:t>
            </a:r>
          </a:p>
          <a:p>
            <a:pPr marL="0" indent="0" algn="ctr">
              <a:buClrTx/>
              <a:buSzTx/>
              <a:buFontTx/>
              <a:buNone/>
              <a:defRPr b="0">
                <a:latin typeface="Helvetica Light"/>
                <a:ea typeface="Helvetica Light"/>
                <a:cs typeface="Helvetica Light"/>
                <a:sym typeface="Helvetica Light"/>
              </a:defRPr>
            </a:pPr>
          </a:p>
          <a:p>
            <a:pPr>
              <a:defRPr b="0">
                <a:latin typeface="Helvetica Light"/>
                <a:ea typeface="Helvetica Light"/>
                <a:cs typeface="Helvetica Light"/>
                <a:sym typeface="Helvetica Light"/>
              </a:defRPr>
            </a:pPr>
            <a:r>
              <a:t>Virtual testing</a:t>
            </a:r>
          </a:p>
          <a:p>
            <a:pPr>
              <a:defRPr b="0">
                <a:latin typeface="Helvetica Light"/>
                <a:ea typeface="Helvetica Light"/>
                <a:cs typeface="Helvetica Light"/>
                <a:sym typeface="Helvetica Light"/>
              </a:defRPr>
            </a:pPr>
            <a:r>
              <a:t>Generative design</a:t>
            </a:r>
          </a:p>
          <a:p>
            <a:pPr>
              <a:defRPr b="0">
                <a:latin typeface="Helvetica Light"/>
                <a:ea typeface="Helvetica Light"/>
                <a:cs typeface="Helvetica Light"/>
                <a:sym typeface="Helvetica Light"/>
              </a:defRPr>
            </a:pPr>
            <a:r>
              <a:t>Production optimization</a:t>
            </a:r>
          </a:p>
        </p:txBody>
      </p:sp>
      <p:sp>
        <p:nvSpPr>
          <p:cNvPr id="351" name="Slide Number"/>
          <p:cNvSpPr txBox="1"/>
          <p:nvPr>
            <p:ph type="sldNum" sz="quarter" idx="2"/>
          </p:nvPr>
        </p:nvSpPr>
        <p:spPr>
          <a:xfrm>
            <a:off x="8693770" y="4700819"/>
            <a:ext cx="327388"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2" name="The Solution…"/>
          <p:cNvSpPr txBox="1"/>
          <p:nvPr>
            <p:ph type="body" idx="21"/>
          </p:nvPr>
        </p:nvSpPr>
        <p:spPr>
          <a:prstGeom prst="rect">
            <a:avLst/>
          </a:prstGeom>
        </p:spPr>
        <p:txBody>
          <a:bodyPr anchor="t"/>
          <a:lstStyle/>
          <a:p>
            <a:pPr marL="0" indent="0" algn="ctr" defTabSz="905255">
              <a:buClrTx/>
              <a:buSzTx/>
              <a:buFontTx/>
              <a:buNone/>
              <a:defRPr sz="1782"/>
            </a:pPr>
            <a:r>
              <a:t>The Solution</a:t>
            </a:r>
          </a:p>
          <a:p>
            <a:pPr marL="289179" indent="-251459" defTabSz="905255">
              <a:buSzPts val="1700"/>
              <a:defRPr b="0" sz="1782">
                <a:latin typeface="Helvetica Light"/>
                <a:ea typeface="Helvetica Light"/>
                <a:cs typeface="Helvetica Light"/>
                <a:sym typeface="Helvetica Light"/>
              </a:defRPr>
            </a:pPr>
            <a:r>
              <a:t>Centralizing data platforms</a:t>
            </a:r>
          </a:p>
          <a:p>
            <a:pPr marL="289179" indent="-251459" defTabSz="905255">
              <a:buSzPts val="1700"/>
              <a:defRPr b="0" sz="1782">
                <a:latin typeface="Helvetica Light"/>
                <a:ea typeface="Helvetica Light"/>
                <a:cs typeface="Helvetica Light"/>
                <a:sym typeface="Helvetica Light"/>
              </a:defRPr>
            </a:pPr>
            <a:r>
              <a:t>Standardizing data schemas</a:t>
            </a:r>
          </a:p>
          <a:p>
            <a:pPr marL="289179" indent="-251459" defTabSz="905255">
              <a:buSzPts val="1700"/>
              <a:defRPr b="0" sz="1782">
                <a:latin typeface="Helvetica Light"/>
                <a:ea typeface="Helvetica Light"/>
                <a:cs typeface="Helvetica Light"/>
                <a:sym typeface="Helvetica Light"/>
              </a:defRPr>
            </a:pPr>
            <a:r>
              <a:t>Deploying new high-performance computing resources</a:t>
            </a:r>
          </a:p>
        </p:txBody>
      </p:sp>
      <p:sp>
        <p:nvSpPr>
          <p:cNvPr id="353" name="Result…"/>
          <p:cNvSpPr txBox="1"/>
          <p:nvPr>
            <p:ph type="body" idx="22"/>
          </p:nvPr>
        </p:nvSpPr>
        <p:spPr>
          <a:prstGeom prst="rect">
            <a:avLst/>
          </a:prstGeom>
        </p:spPr>
        <p:txBody>
          <a:bodyPr anchor="t"/>
          <a:lstStyle/>
          <a:p>
            <a:pPr marL="0" indent="0" algn="ctr">
              <a:buClrTx/>
              <a:buSzTx/>
              <a:buFontTx/>
              <a:buNone/>
            </a:pPr>
            <a:r>
              <a:t>Result</a:t>
            </a:r>
          </a:p>
          <a:p>
            <a:pPr>
              <a:defRPr b="0">
                <a:latin typeface="Helvetica Light"/>
                <a:ea typeface="Helvetica Light"/>
                <a:cs typeface="Helvetica Light"/>
                <a:sym typeface="Helvetica Light"/>
              </a:defRPr>
            </a:pPr>
            <a:r>
              <a:t>AI-assisted virtual testing that reduces physical prototype cycles by weeks or months.</a:t>
            </a:r>
          </a:p>
          <a:p>
            <a:pPr>
              <a:defRPr b="0">
                <a:latin typeface="Helvetica Light"/>
                <a:ea typeface="Helvetica Light"/>
                <a:cs typeface="Helvetica Light"/>
                <a:sym typeface="Helvetica Light"/>
              </a:defRPr>
            </a:pPr>
            <a:r>
              <a:t>Improved time-to-market</a:t>
            </a:r>
          </a:p>
        </p:txBody>
      </p:sp>
      <p:sp>
        <p:nvSpPr>
          <p:cNvPr id="354" name="Compass"/>
          <p:cNvSpPr/>
          <p:nvPr/>
        </p:nvSpPr>
        <p:spPr>
          <a:xfrm>
            <a:off x="4310693" y="961011"/>
            <a:ext cx="572701" cy="57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8179F5"/>
          </a:solidFill>
          <a:ln w="12700">
            <a:miter lim="400000"/>
          </a:ln>
        </p:spPr>
        <p:txBody>
          <a:bodyPr lIns="0" tIns="0" rIns="0" bIns="0"/>
          <a:lstStyle/>
          <a:p>
            <a:pPr/>
          </a:p>
        </p:txBody>
      </p:sp>
      <p:sp>
        <p:nvSpPr>
          <p:cNvPr id="355" name="Trophy"/>
          <p:cNvSpPr/>
          <p:nvPr/>
        </p:nvSpPr>
        <p:spPr>
          <a:xfrm>
            <a:off x="7350582" y="961611"/>
            <a:ext cx="47280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5"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solidFill>
            <a:srgbClr val="8179F5"/>
          </a:solidFill>
          <a:ln w="12700">
            <a:miter lim="400000"/>
          </a:ln>
        </p:spPr>
        <p:txBody>
          <a:bodyPr lIns="0" tIns="0" rIns="0" bIns="0"/>
          <a:lstStyle/>
          <a:p>
            <a:pPr/>
          </a:p>
        </p:txBody>
      </p:sp>
      <p:sp>
        <p:nvSpPr>
          <p:cNvPr id="356" name="Light Bulb"/>
          <p:cNvSpPr/>
          <p:nvPr/>
        </p:nvSpPr>
        <p:spPr>
          <a:xfrm>
            <a:off x="1442302" y="961611"/>
            <a:ext cx="329596"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8179F5"/>
          </a:solidFill>
          <a:ln w="12700">
            <a:miter lim="400000"/>
          </a:ln>
        </p:spPr>
        <p:txBody>
          <a:bodyPr lIns="0" tIns="0" rIns="0" bIns="0"/>
          <a:lstStyle/>
          <a:p>
            <a:pPr>
              <a:defRPr>
                <a:solidFill>
                  <a:srgbClr val="FFFFFF"/>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Case Study 3: Aerospace Defense Contractor"/>
          <p:cNvSpPr txBox="1"/>
          <p:nvPr>
            <p:ph type="title"/>
          </p:nvPr>
        </p:nvSpPr>
        <p:spPr>
          <a:prstGeom prst="rect">
            <a:avLst/>
          </a:prstGeom>
        </p:spPr>
        <p:txBody>
          <a:bodyPr/>
          <a:lstStyle>
            <a:lvl1pPr defTabSz="822959">
              <a:defRPr sz="2520"/>
            </a:lvl1pPr>
          </a:lstStyle>
          <a:p>
            <a:pPr/>
            <a:r>
              <a:t>Case Study 3: Aerospace Defense Contractor</a:t>
            </a:r>
          </a:p>
        </p:txBody>
      </p:sp>
      <p:sp>
        <p:nvSpPr>
          <p:cNvPr id="361" name="The Initiative…"/>
          <p:cNvSpPr txBox="1"/>
          <p:nvPr>
            <p:ph type="body" sz="quarter" idx="1"/>
          </p:nvPr>
        </p:nvSpPr>
        <p:spPr>
          <a:prstGeom prst="rect">
            <a:avLst/>
          </a:prstGeom>
        </p:spPr>
        <p:txBody>
          <a:bodyPr anchor="t"/>
          <a:lstStyle/>
          <a:p>
            <a:pPr marL="0" indent="0" algn="ctr" defTabSz="822959">
              <a:buClrTx/>
              <a:buSzTx/>
              <a:buFontTx/>
              <a:buNone/>
              <a:defRPr sz="1619"/>
            </a:pPr>
            <a:r>
              <a:t>The Initiative</a:t>
            </a:r>
          </a:p>
          <a:p>
            <a:pPr marL="262889" indent="-228600" defTabSz="822959">
              <a:buSzPts val="1600"/>
              <a:defRPr b="0" sz="1619">
                <a:latin typeface="Helvetica Light"/>
                <a:ea typeface="Helvetica Light"/>
                <a:cs typeface="Helvetica Light"/>
                <a:sym typeface="Helvetica Light"/>
              </a:defRPr>
            </a:pPr>
            <a:r>
              <a:t>Using predictive AI for complex systems engineering </a:t>
            </a:r>
          </a:p>
          <a:p>
            <a:pPr marL="262889" indent="-228600" defTabSz="822959">
              <a:buSzPts val="1600"/>
              <a:defRPr b="0" sz="1619">
                <a:latin typeface="Helvetica Light"/>
                <a:ea typeface="Helvetica Light"/>
                <a:cs typeface="Helvetica Light"/>
                <a:sym typeface="Helvetica Light"/>
              </a:defRPr>
            </a:pPr>
            <a:r>
              <a:t>Technical documentation for aerospace components</a:t>
            </a:r>
          </a:p>
          <a:p>
            <a:pPr marL="262889" indent="-228600" defTabSz="822959">
              <a:buSzPts val="1600"/>
              <a:defRPr b="0" sz="1619">
                <a:latin typeface="Helvetica Light"/>
                <a:ea typeface="Helvetica Light"/>
                <a:cs typeface="Helvetica Light"/>
                <a:sym typeface="Helvetica Light"/>
              </a:defRPr>
            </a:pPr>
            <a:r>
              <a:t>Simulation automation</a:t>
            </a:r>
          </a:p>
          <a:p>
            <a:pPr marL="262889" indent="-228600" defTabSz="822959">
              <a:buSzPts val="1600"/>
              <a:defRPr b="0" sz="1619">
                <a:latin typeface="Helvetica Light"/>
                <a:ea typeface="Helvetica Light"/>
                <a:cs typeface="Helvetica Light"/>
                <a:sym typeface="Helvetica Light"/>
              </a:defRPr>
            </a:pPr>
            <a:r>
              <a:t>Systems diagnostics.</a:t>
            </a: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Engineering Context…"/>
          <p:cNvSpPr txBox="1"/>
          <p:nvPr>
            <p:ph type="body" idx="21"/>
          </p:nvPr>
        </p:nvSpPr>
        <p:spPr>
          <a:prstGeom prst="rect">
            <a:avLst/>
          </a:prstGeom>
        </p:spPr>
        <p:txBody>
          <a:bodyPr anchor="t"/>
          <a:lstStyle/>
          <a:p>
            <a:pPr marL="0" indent="0" algn="ctr">
              <a:buClrTx/>
              <a:buSzTx/>
              <a:buFontTx/>
              <a:buNone/>
            </a:pPr>
            <a:r>
              <a:t>Engineering Context</a:t>
            </a:r>
          </a:p>
          <a:p>
            <a:pPr>
              <a:defRPr b="0">
                <a:latin typeface="Helvetica Light"/>
                <a:ea typeface="Helvetica Light"/>
                <a:cs typeface="Helvetica Light"/>
                <a:sym typeface="Helvetica Light"/>
              </a:defRPr>
            </a:pPr>
            <a:r>
              <a:t>Decades-old simulation tools</a:t>
            </a:r>
          </a:p>
          <a:p>
            <a:pPr>
              <a:defRPr b="0">
                <a:latin typeface="Helvetica Light"/>
                <a:ea typeface="Helvetica Light"/>
                <a:cs typeface="Helvetica Light"/>
                <a:sym typeface="Helvetica Light"/>
              </a:defRPr>
            </a:pPr>
            <a:r>
              <a:t>Siloed engineering databases</a:t>
            </a:r>
          </a:p>
        </p:txBody>
      </p:sp>
      <p:sp>
        <p:nvSpPr>
          <p:cNvPr id="364" name="The Solution…"/>
          <p:cNvSpPr txBox="1"/>
          <p:nvPr>
            <p:ph type="body" idx="22"/>
          </p:nvPr>
        </p:nvSpPr>
        <p:spPr>
          <a:prstGeom prst="rect">
            <a:avLst/>
          </a:prstGeom>
        </p:spPr>
        <p:txBody>
          <a:bodyPr anchor="t"/>
          <a:lstStyle/>
          <a:p>
            <a:pPr marL="0" indent="0" algn="ctr">
              <a:buClrTx/>
              <a:buSzTx/>
              <a:buFontTx/>
              <a:buNone/>
            </a:pPr>
            <a:r>
              <a:t>The Solution</a:t>
            </a:r>
          </a:p>
          <a:p>
            <a:pPr>
              <a:defRPr b="0">
                <a:latin typeface="Helvetica Light"/>
                <a:ea typeface="Helvetica Light"/>
                <a:cs typeface="Helvetica Light"/>
                <a:sym typeface="Helvetica Light"/>
              </a:defRPr>
            </a:pPr>
            <a:r>
              <a:t>Normalize config. mgmt. systems</a:t>
            </a:r>
          </a:p>
          <a:p>
            <a:pPr>
              <a:defRPr b="0">
                <a:latin typeface="Helvetica Light"/>
                <a:ea typeface="Helvetica Light"/>
                <a:cs typeface="Helvetica Light"/>
                <a:sym typeface="Helvetica Light"/>
              </a:defRPr>
            </a:pPr>
            <a:r>
              <a:t>Unify product lifecycle mgmt. data</a:t>
            </a:r>
          </a:p>
          <a:p>
            <a:pPr>
              <a:defRPr b="0">
                <a:latin typeface="Helvetica Light"/>
                <a:ea typeface="Helvetica Light"/>
                <a:cs typeface="Helvetica Light"/>
                <a:sym typeface="Helvetica Light"/>
              </a:defRPr>
            </a:pPr>
            <a:r>
              <a:t>Modernize legacy situation outputs into structured data</a:t>
            </a:r>
          </a:p>
        </p:txBody>
      </p:sp>
      <p:sp>
        <p:nvSpPr>
          <p:cNvPr id="365" name="Compass"/>
          <p:cNvSpPr/>
          <p:nvPr/>
        </p:nvSpPr>
        <p:spPr>
          <a:xfrm>
            <a:off x="4310693" y="961011"/>
            <a:ext cx="572701" cy="57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47A4EB"/>
          </a:solidFill>
          <a:ln w="12700">
            <a:miter lim="400000"/>
          </a:ln>
        </p:spPr>
        <p:txBody>
          <a:bodyPr lIns="0" tIns="0" rIns="0" bIns="0"/>
          <a:lstStyle/>
          <a:p>
            <a:pPr/>
          </a:p>
        </p:txBody>
      </p:sp>
      <p:sp>
        <p:nvSpPr>
          <p:cNvPr id="366" name="Trophy"/>
          <p:cNvSpPr/>
          <p:nvPr/>
        </p:nvSpPr>
        <p:spPr>
          <a:xfrm>
            <a:off x="7350582" y="961611"/>
            <a:ext cx="47280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5"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solidFill>
            <a:srgbClr val="47A4EB"/>
          </a:solidFill>
          <a:ln w="12700">
            <a:miter lim="400000"/>
          </a:ln>
        </p:spPr>
        <p:txBody>
          <a:bodyPr lIns="0" tIns="0" rIns="0" bIns="0"/>
          <a:lstStyle/>
          <a:p>
            <a:pPr/>
          </a:p>
        </p:txBody>
      </p:sp>
      <p:sp>
        <p:nvSpPr>
          <p:cNvPr id="367" name="Light Bulb"/>
          <p:cNvSpPr/>
          <p:nvPr/>
        </p:nvSpPr>
        <p:spPr>
          <a:xfrm>
            <a:off x="1442302" y="961611"/>
            <a:ext cx="329596"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47A4EB"/>
          </a:solidFill>
          <a:ln w="12700">
            <a:miter lim="400000"/>
          </a:ln>
        </p:spPr>
        <p:txBody>
          <a:bodyPr lIns="0" tIns="0" rIns="0" bIns="0"/>
          <a:lstStyle/>
          <a:p>
            <a:pPr>
              <a:defRPr>
                <a:solidFill>
                  <a:srgbClr val="FFFFFF"/>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Case Study 4: Business Systems Manufacturer"/>
          <p:cNvSpPr txBox="1"/>
          <p:nvPr>
            <p:ph type="title"/>
          </p:nvPr>
        </p:nvSpPr>
        <p:spPr>
          <a:prstGeom prst="rect">
            <a:avLst/>
          </a:prstGeom>
        </p:spPr>
        <p:txBody>
          <a:bodyPr/>
          <a:lstStyle>
            <a:lvl1pPr defTabSz="822959">
              <a:defRPr sz="2520"/>
            </a:lvl1pPr>
          </a:lstStyle>
          <a:p>
            <a:pPr/>
            <a:r>
              <a:t>Case Study 4: Business Systems Manufacturer</a:t>
            </a:r>
          </a:p>
        </p:txBody>
      </p:sp>
      <p:sp>
        <p:nvSpPr>
          <p:cNvPr id="372" name="The Initiative…"/>
          <p:cNvSpPr txBox="1"/>
          <p:nvPr>
            <p:ph type="body" sz="quarter" idx="1"/>
          </p:nvPr>
        </p:nvSpPr>
        <p:spPr>
          <a:prstGeom prst="rect">
            <a:avLst/>
          </a:prstGeom>
        </p:spPr>
        <p:txBody>
          <a:bodyPr anchor="t"/>
          <a:lstStyle/>
          <a:p>
            <a:pPr marL="0" indent="0" algn="ctr">
              <a:buClrTx/>
              <a:buSzTx/>
              <a:buFontTx/>
              <a:buNone/>
            </a:pPr>
            <a:r>
              <a:t>The Initiative</a:t>
            </a:r>
          </a:p>
          <a:p>
            <a:pPr>
              <a:defRPr b="0">
                <a:latin typeface="Helvetica Light"/>
                <a:ea typeface="Helvetica Light"/>
                <a:cs typeface="Helvetica Light"/>
                <a:sym typeface="Helvetica Light"/>
              </a:defRPr>
            </a:pPr>
            <a:r>
              <a:t>Reviving dormant accounts</a:t>
            </a:r>
          </a:p>
          <a:p>
            <a:pPr>
              <a:defRPr b="0">
                <a:latin typeface="Helvetica Light"/>
                <a:ea typeface="Helvetica Light"/>
                <a:cs typeface="Helvetica Light"/>
                <a:sym typeface="Helvetica Light"/>
              </a:defRPr>
            </a:pPr>
            <a:r>
              <a:t>Prioritizing high-fit prospects</a:t>
            </a:r>
          </a:p>
          <a:p>
            <a:pPr>
              <a:defRPr b="0">
                <a:latin typeface="Helvetica Light"/>
                <a:ea typeface="Helvetica Light"/>
                <a:cs typeface="Helvetica Light"/>
                <a:sym typeface="Helvetica Light"/>
              </a:defRPr>
            </a:pPr>
            <a:r>
              <a:t>Strengthening customer relationships</a:t>
            </a:r>
          </a:p>
        </p:txBody>
      </p:sp>
      <p:sp>
        <p:nvSpPr>
          <p:cNvPr id="3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4" name="Technical Context…"/>
          <p:cNvSpPr txBox="1"/>
          <p:nvPr>
            <p:ph type="body" idx="21"/>
          </p:nvPr>
        </p:nvSpPr>
        <p:spPr>
          <a:prstGeom prst="rect">
            <a:avLst/>
          </a:prstGeom>
        </p:spPr>
        <p:txBody>
          <a:bodyPr anchor="t"/>
          <a:lstStyle/>
          <a:p>
            <a:pPr marL="0" indent="0" algn="ctr">
              <a:buClrTx/>
              <a:buSzTx/>
              <a:buFontTx/>
              <a:buNone/>
            </a:pPr>
            <a:r>
              <a:t>Technical Context</a:t>
            </a:r>
          </a:p>
          <a:p>
            <a:pPr>
              <a:defRPr b="0">
                <a:latin typeface="Helvetica Light"/>
                <a:ea typeface="Helvetica Light"/>
                <a:cs typeface="Helvetica Light"/>
                <a:sym typeface="Helvetica Light"/>
              </a:defRPr>
            </a:pPr>
            <a:r>
              <a:t>Fragmented data infrastructure </a:t>
            </a:r>
          </a:p>
          <a:p>
            <a:pPr>
              <a:defRPr b="0">
                <a:latin typeface="Helvetica Light"/>
                <a:ea typeface="Helvetica Light"/>
                <a:cs typeface="Helvetica Light"/>
                <a:sym typeface="Helvetica Light"/>
              </a:defRPr>
            </a:pPr>
            <a:r>
              <a:t>Business intelligence data updated infrequently</a:t>
            </a:r>
          </a:p>
        </p:txBody>
      </p:sp>
      <p:sp>
        <p:nvSpPr>
          <p:cNvPr id="375" name="The Result…"/>
          <p:cNvSpPr txBox="1"/>
          <p:nvPr>
            <p:ph type="body" idx="22"/>
          </p:nvPr>
        </p:nvSpPr>
        <p:spPr>
          <a:prstGeom prst="rect">
            <a:avLst/>
          </a:prstGeom>
        </p:spPr>
        <p:txBody>
          <a:bodyPr anchor="t"/>
          <a:lstStyle/>
          <a:p>
            <a:pPr marL="0" indent="0" algn="ctr">
              <a:buClrTx/>
              <a:buSzTx/>
              <a:buFontTx/>
              <a:buNone/>
            </a:pPr>
            <a:r>
              <a:t>The Result </a:t>
            </a:r>
          </a:p>
          <a:p>
            <a:pPr>
              <a:defRPr b="0">
                <a:latin typeface="Helvetica Light"/>
                <a:ea typeface="Helvetica Light"/>
                <a:cs typeface="Helvetica Light"/>
                <a:sym typeface="Helvetica Light"/>
              </a:defRPr>
            </a:pPr>
            <a:r>
              <a:t>AI accelerated access to high-value human interactions rather than replacing them.</a:t>
            </a:r>
          </a:p>
        </p:txBody>
      </p:sp>
      <p:sp>
        <p:nvSpPr>
          <p:cNvPr id="376" name="Compass"/>
          <p:cNvSpPr/>
          <p:nvPr/>
        </p:nvSpPr>
        <p:spPr>
          <a:xfrm>
            <a:off x="4310693" y="961011"/>
            <a:ext cx="572701" cy="57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8179F5"/>
          </a:solidFill>
          <a:ln w="12700">
            <a:miter lim="400000"/>
          </a:ln>
        </p:spPr>
        <p:txBody>
          <a:bodyPr lIns="0" tIns="0" rIns="0" bIns="0"/>
          <a:lstStyle/>
          <a:p>
            <a:pPr/>
          </a:p>
        </p:txBody>
      </p:sp>
      <p:sp>
        <p:nvSpPr>
          <p:cNvPr id="377" name="Trophy"/>
          <p:cNvSpPr/>
          <p:nvPr/>
        </p:nvSpPr>
        <p:spPr>
          <a:xfrm>
            <a:off x="7350582" y="961611"/>
            <a:ext cx="47280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5"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solidFill>
            <a:srgbClr val="8179F5"/>
          </a:solidFill>
          <a:ln w="12700">
            <a:miter lim="400000"/>
          </a:ln>
        </p:spPr>
        <p:txBody>
          <a:bodyPr lIns="0" tIns="0" rIns="0" bIns="0"/>
          <a:lstStyle/>
          <a:p>
            <a:pPr/>
          </a:p>
        </p:txBody>
      </p:sp>
      <p:sp>
        <p:nvSpPr>
          <p:cNvPr id="378" name="Light Bulb"/>
          <p:cNvSpPr/>
          <p:nvPr/>
        </p:nvSpPr>
        <p:spPr>
          <a:xfrm>
            <a:off x="1442302" y="961611"/>
            <a:ext cx="329596"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8179F5"/>
          </a:solidFill>
          <a:ln w="12700">
            <a:miter lim="400000"/>
          </a:ln>
        </p:spPr>
        <p:txBody>
          <a:bodyPr lIns="0" tIns="0" rIns="0" bIns="0"/>
          <a:lstStyle/>
          <a:p>
            <a:pPr>
              <a:defRPr>
                <a:solidFill>
                  <a:srgbClr val="FFFFFF"/>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Activity 1.1"/>
          <p:cNvSpPr txBox="1"/>
          <p:nvPr>
            <p:ph type="title"/>
          </p:nvPr>
        </p:nvSpPr>
        <p:spPr>
          <a:prstGeom prst="rect">
            <a:avLst/>
          </a:prstGeom>
        </p:spPr>
        <p:txBody>
          <a:bodyPr/>
          <a:lstStyle>
            <a:lvl1pPr defTabSz="822959">
              <a:defRPr sz="2520"/>
            </a:lvl1pPr>
          </a:lstStyle>
          <a:p>
            <a:pPr/>
            <a:r>
              <a:t>Activity 1.1</a:t>
            </a:r>
          </a:p>
        </p:txBody>
      </p:sp>
      <p:sp>
        <p:nvSpPr>
          <p:cNvPr id="383" name="Find a use case in your company or a competitor in your industry, whether real or speculative.…"/>
          <p:cNvSpPr txBox="1"/>
          <p:nvPr>
            <p:ph type="body" idx="1"/>
          </p:nvPr>
        </p:nvSpPr>
        <p:spPr>
          <a:prstGeom prst="rect">
            <a:avLst/>
          </a:prstGeom>
        </p:spPr>
        <p:txBody>
          <a:bodyPr/>
          <a:lstStyle/>
          <a:p>
            <a:pPr/>
            <a:r>
              <a:t>Find a use case in your company or a competitor in your industry, whether real or speculative. </a:t>
            </a:r>
          </a:p>
          <a:p>
            <a:pPr lvl="1" marL="939800" indent="-342900">
              <a:buChar char="●"/>
            </a:pPr>
            <a:r>
              <a:t>Describe the initiative in ecumenic context.</a:t>
            </a:r>
          </a:p>
          <a:p>
            <a:pPr lvl="1" marL="939800" indent="-342900">
              <a:buChar char="●"/>
            </a:pPr>
            <a:r>
              <a:t>What are latent technical investments that could complicate the initiative?</a:t>
            </a:r>
          </a:p>
          <a:p>
            <a:pPr lvl="1" marL="939800" indent="-342900">
              <a:buChar char="●"/>
            </a:pPr>
            <a:r>
              <a:t>What would success look like and how might it be measured?</a:t>
            </a: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pasted-movie.png" descr="pasted-movie.png"/>
          <p:cNvPicPr>
            <a:picLocks noChangeAspect="1"/>
          </p:cNvPicPr>
          <p:nvPr/>
        </p:nvPicPr>
        <p:blipFill>
          <a:blip r:embed="rId3">
            <a:extLst/>
          </a:blip>
          <a:stretch>
            <a:fillRect/>
          </a:stretch>
        </p:blipFill>
        <p:spPr>
          <a:xfrm>
            <a:off x="1991791" y="3163011"/>
            <a:ext cx="5160418" cy="201223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olid Data Foundations"/>
          <p:cNvSpPr txBox="1"/>
          <p:nvPr>
            <p:ph type="title"/>
          </p:nvPr>
        </p:nvSpPr>
        <p:spPr>
          <a:prstGeom prst="rect">
            <a:avLst/>
          </a:prstGeom>
        </p:spPr>
        <p:txBody>
          <a:bodyPr/>
          <a:lstStyle/>
          <a:p>
            <a:pPr/>
            <a:r>
              <a:t>Solid Data Foundations</a:t>
            </a:r>
          </a:p>
        </p:txBody>
      </p:sp>
      <p:sp>
        <p:nvSpPr>
          <p:cNvPr id="390" name="The Data Hierarchy of Needs"/>
          <p:cNvSpPr txBox="1"/>
          <p:nvPr>
            <p:ph type="body" sz="quarter" idx="1"/>
          </p:nvPr>
        </p:nvSpPr>
        <p:spPr>
          <a:prstGeom prst="rect">
            <a:avLst/>
          </a:prstGeom>
        </p:spPr>
        <p:txBody>
          <a:bodyPr/>
          <a:lstStyle>
            <a:lvl1pPr>
              <a:defRPr b="0" sz="1100">
                <a:latin typeface="Helvetica Light"/>
                <a:ea typeface="Helvetica Light"/>
                <a:cs typeface="Helvetica Light"/>
                <a:sym typeface="Helvetica Light"/>
              </a:defRPr>
            </a:lvl1pPr>
          </a:lstStyle>
          <a:p>
            <a:pPr/>
            <a:r>
              <a:t>The Data Hierarchy of Needs</a:t>
            </a: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In this section"/>
          <p:cNvSpPr txBox="1"/>
          <p:nvPr>
            <p:ph type="title"/>
          </p:nvPr>
        </p:nvSpPr>
        <p:spPr>
          <a:prstGeom prst="rect">
            <a:avLst/>
          </a:prstGeom>
        </p:spPr>
        <p:txBody>
          <a:bodyPr/>
          <a:lstStyle>
            <a:lvl1pPr defTabSz="822959">
              <a:defRPr sz="2520"/>
            </a:lvl1pPr>
          </a:lstStyle>
          <a:p>
            <a:pPr/>
            <a:r>
              <a:t>In this section</a:t>
            </a:r>
          </a:p>
        </p:txBody>
      </p:sp>
      <p:sp>
        <p:nvSpPr>
          <p:cNvPr id="394" name="Define the Data Hierarchy of Needs and related concepts used in AI applications…"/>
          <p:cNvSpPr txBox="1"/>
          <p:nvPr>
            <p:ph type="body" idx="1"/>
          </p:nvPr>
        </p:nvSpPr>
        <p:spPr>
          <a:prstGeom prst="rect">
            <a:avLst/>
          </a:prstGeom>
        </p:spPr>
        <p:txBody>
          <a:bodyPr/>
          <a:lstStyle/>
          <a:p>
            <a:pPr>
              <a:defRPr b="0">
                <a:latin typeface="Helvetica Light"/>
                <a:ea typeface="Helvetica Light"/>
                <a:cs typeface="Helvetica Light"/>
                <a:sym typeface="Helvetica Light"/>
              </a:defRPr>
            </a:pPr>
            <a:r>
              <a:t>Define the Data Hierarchy of Needs and related concepts used in AI applications</a:t>
            </a:r>
          </a:p>
          <a:p>
            <a:pPr>
              <a:defRPr b="0">
                <a:latin typeface="Helvetica Light"/>
                <a:ea typeface="Helvetica Light"/>
                <a:cs typeface="Helvetica Light"/>
                <a:sym typeface="Helvetica Light"/>
              </a:defRPr>
            </a:pPr>
            <a:r>
              <a:t>Apply the Data Hierarchy of Needs to real case studies in AI problem development for four case studies</a:t>
            </a:r>
          </a:p>
          <a:p>
            <a:pPr>
              <a:defRPr b="0">
                <a:latin typeface="Helvetica Light"/>
                <a:ea typeface="Helvetica Light"/>
                <a:cs typeface="Helvetica Light"/>
                <a:sym typeface="Helvetica Light"/>
              </a:defRPr>
            </a:pPr>
            <a:r>
              <a:t>Apply the Data Hierarchy of Needs to the planning of data engineering features</a:t>
            </a:r>
          </a:p>
        </p:txBody>
      </p:sp>
      <p:sp>
        <p:nvSpPr>
          <p:cNvPr id="3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Data Hierarchy of Needs"/>
          <p:cNvSpPr txBox="1"/>
          <p:nvPr>
            <p:ph type="title"/>
          </p:nvPr>
        </p:nvSpPr>
        <p:spPr>
          <a:prstGeom prst="rect">
            <a:avLst/>
          </a:prstGeom>
        </p:spPr>
        <p:txBody>
          <a:bodyPr/>
          <a:lstStyle>
            <a:lvl1pPr defTabSz="822959">
              <a:defRPr sz="2520"/>
            </a:lvl1pPr>
          </a:lstStyle>
          <a:p>
            <a:pPr/>
            <a:r>
              <a:t>Data Hierarchy of Needs</a:t>
            </a:r>
          </a:p>
        </p:txBody>
      </p:sp>
      <p:sp>
        <p:nvSpPr>
          <p:cNvPr id="4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1" name="Triangle"/>
          <p:cNvSpPr/>
          <p:nvPr/>
        </p:nvSpPr>
        <p:spPr>
          <a:xfrm>
            <a:off x="2032000" y="913937"/>
            <a:ext cx="5080000" cy="381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47A4EB"/>
          </a:solidFill>
          <a:ln w="12700">
            <a:miter lim="400000"/>
          </a:ln>
        </p:spPr>
        <p:txBody>
          <a:bodyPr lIns="0" tIns="0" rIns="0" bIns="0"/>
          <a:lstStyle/>
          <a:p>
            <a:pPr/>
          </a:p>
        </p:txBody>
      </p:sp>
      <p:sp>
        <p:nvSpPr>
          <p:cNvPr id="402" name="Reliable Data Flow, Infrastructure, Pipelines, ETL,…"/>
          <p:cNvSpPr/>
          <p:nvPr/>
        </p:nvSpPr>
        <p:spPr>
          <a:xfrm>
            <a:off x="2032000" y="3629358"/>
            <a:ext cx="5080000" cy="571501"/>
          </a:xfrm>
          <a:prstGeom prst="rect">
            <a:avLst/>
          </a:prstGeom>
          <a:solidFill>
            <a:srgbClr val="FFFFFF">
              <a:alpha val="50000"/>
            </a:srgbClr>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cap="all" sz="900"/>
            </a:pPr>
            <a:r>
              <a:t>Reliable Data Flow, Infrastructure, Pipelines, ETL, </a:t>
            </a:r>
          </a:p>
          <a:p>
            <a:pPr algn="ctr">
              <a:defRPr cap="all" sz="900"/>
            </a:pPr>
            <a:r>
              <a:t>Structured and Unstructured Data Storage</a:t>
            </a:r>
          </a:p>
        </p:txBody>
      </p:sp>
      <p:sp>
        <p:nvSpPr>
          <p:cNvPr id="403" name="Cleaning, Anomaly Detection, Prep"/>
          <p:cNvSpPr/>
          <p:nvPr/>
        </p:nvSpPr>
        <p:spPr>
          <a:xfrm>
            <a:off x="2032000" y="3061144"/>
            <a:ext cx="5080000" cy="571501"/>
          </a:xfrm>
          <a:prstGeom prst="rect">
            <a:avLst/>
          </a:prstGeom>
          <a:solidFill>
            <a:srgbClr val="FFFFFF">
              <a:alpha val="60000"/>
            </a:srgbClr>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cap="all" sz="900"/>
            </a:lvl1pPr>
          </a:lstStyle>
          <a:p>
            <a:pPr/>
            <a:r>
              <a:t>Cleaning, Anomaly Detection, Prep</a:t>
            </a:r>
          </a:p>
        </p:txBody>
      </p:sp>
      <p:sp>
        <p:nvSpPr>
          <p:cNvPr id="404" name="Analytics, Metrics, Segments,…"/>
          <p:cNvSpPr/>
          <p:nvPr/>
        </p:nvSpPr>
        <p:spPr>
          <a:xfrm>
            <a:off x="2032000" y="2494865"/>
            <a:ext cx="5080000" cy="558801"/>
          </a:xfrm>
          <a:prstGeom prst="rect">
            <a:avLst/>
          </a:prstGeom>
          <a:solidFill>
            <a:srgbClr val="FFFFFF">
              <a:alpha val="70000"/>
            </a:srgbClr>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cap="all" sz="900"/>
            </a:pPr>
            <a:r>
              <a:t>Analytics, Metrics, Segments,</a:t>
            </a:r>
          </a:p>
          <a:p>
            <a:pPr algn="ctr">
              <a:defRPr cap="all" sz="900"/>
            </a:pPr>
            <a:r>
              <a:t>Aggregates, Features, Training Data</a:t>
            </a:r>
          </a:p>
        </p:txBody>
      </p:sp>
      <p:sp>
        <p:nvSpPr>
          <p:cNvPr id="405" name="A/B Testing,…"/>
          <p:cNvSpPr/>
          <p:nvPr/>
        </p:nvSpPr>
        <p:spPr>
          <a:xfrm>
            <a:off x="2032000" y="1930400"/>
            <a:ext cx="5080000" cy="558800"/>
          </a:xfrm>
          <a:prstGeom prst="rect">
            <a:avLst/>
          </a:prstGeom>
          <a:solidFill>
            <a:srgbClr val="FFFFFF">
              <a:alpha val="80000"/>
            </a:srgbClr>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cap="all" sz="900"/>
            </a:pPr>
            <a:r>
              <a:t>A/B Testing, </a:t>
            </a:r>
          </a:p>
          <a:p>
            <a:pPr algn="ctr">
              <a:defRPr cap="all" sz="900"/>
            </a:pPr>
            <a:r>
              <a:t>Experimentation, </a:t>
            </a:r>
          </a:p>
          <a:p>
            <a:pPr algn="ctr">
              <a:defRPr cap="all" sz="900"/>
            </a:pPr>
            <a:r>
              <a:t>Simple ML Algorithms</a:t>
            </a:r>
          </a:p>
        </p:txBody>
      </p:sp>
      <p:sp>
        <p:nvSpPr>
          <p:cNvPr id="406" name="AI, Deep…"/>
          <p:cNvSpPr/>
          <p:nvPr/>
        </p:nvSpPr>
        <p:spPr>
          <a:xfrm>
            <a:off x="2032000" y="913937"/>
            <a:ext cx="5080000" cy="1016001"/>
          </a:xfrm>
          <a:prstGeom prst="rect">
            <a:avLst/>
          </a:prstGeom>
          <a:solidFill>
            <a:srgbClr val="FFFFFF">
              <a:alpha val="90000"/>
            </a:srgbClr>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cap="all" sz="900">
                <a:latin typeface="+mj-lt"/>
                <a:ea typeface="+mj-ea"/>
                <a:cs typeface="+mj-cs"/>
                <a:sym typeface="Helvetica"/>
              </a:defRPr>
            </a:pPr>
          </a:p>
          <a:p>
            <a:pPr algn="ctr">
              <a:defRPr cap="all" sz="900">
                <a:latin typeface="+mj-lt"/>
                <a:ea typeface="+mj-ea"/>
                <a:cs typeface="+mj-cs"/>
                <a:sym typeface="Helvetica"/>
              </a:defRPr>
            </a:pPr>
            <a:r>
              <a:t>AI, Deep </a:t>
            </a:r>
          </a:p>
          <a:p>
            <a:pPr algn="ctr">
              <a:defRPr cap="all" sz="900">
                <a:latin typeface="+mj-lt"/>
                <a:ea typeface="+mj-ea"/>
                <a:cs typeface="+mj-cs"/>
                <a:sym typeface="Helvetica"/>
              </a:defRPr>
            </a:pPr>
            <a:r>
              <a:t>Learning</a:t>
            </a:r>
          </a:p>
        </p:txBody>
      </p:sp>
      <p:sp>
        <p:nvSpPr>
          <p:cNvPr id="407" name="Instrumentation, Logging, Sensors…"/>
          <p:cNvSpPr/>
          <p:nvPr/>
        </p:nvSpPr>
        <p:spPr>
          <a:xfrm>
            <a:off x="2032000" y="4203237"/>
            <a:ext cx="5080000" cy="571501"/>
          </a:xfrm>
          <a:prstGeom prst="rect">
            <a:avLst/>
          </a:prstGeom>
          <a:solidFill>
            <a:srgbClr val="FFFFFF">
              <a:alpha val="45000"/>
            </a:srgbClr>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cap="all" sz="900"/>
            </a:pPr>
            <a:r>
              <a:t>Instrumentation, Logging, Sensors</a:t>
            </a:r>
          </a:p>
          <a:p>
            <a:pPr algn="ctr">
              <a:defRPr cap="all" sz="900"/>
            </a:pPr>
            <a:r>
              <a:t>External Data, User Generated Content</a:t>
            </a:r>
          </a:p>
        </p:txBody>
      </p:sp>
      <p:sp>
        <p:nvSpPr>
          <p:cNvPr id="408" name="Availability"/>
          <p:cNvSpPr txBox="1"/>
          <p:nvPr/>
        </p:nvSpPr>
        <p:spPr>
          <a:xfrm>
            <a:off x="745008" y="4381037"/>
            <a:ext cx="9449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Availability</a:t>
            </a:r>
          </a:p>
        </p:txBody>
      </p:sp>
      <p:sp>
        <p:nvSpPr>
          <p:cNvPr id="409" name="Quality"/>
          <p:cNvSpPr txBox="1"/>
          <p:nvPr/>
        </p:nvSpPr>
        <p:spPr>
          <a:xfrm>
            <a:off x="745008" y="3807158"/>
            <a:ext cx="664779"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Quality </a:t>
            </a:r>
          </a:p>
        </p:txBody>
      </p:sp>
      <p:sp>
        <p:nvSpPr>
          <p:cNvPr id="410" name="Consistency"/>
          <p:cNvSpPr txBox="1"/>
          <p:nvPr/>
        </p:nvSpPr>
        <p:spPr>
          <a:xfrm>
            <a:off x="745008" y="3225800"/>
            <a:ext cx="1069952"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Consistency</a:t>
            </a:r>
          </a:p>
        </p:txBody>
      </p:sp>
      <p:sp>
        <p:nvSpPr>
          <p:cNvPr id="411" name="Integration"/>
          <p:cNvSpPr txBox="1"/>
          <p:nvPr/>
        </p:nvSpPr>
        <p:spPr>
          <a:xfrm>
            <a:off x="740147" y="2654300"/>
            <a:ext cx="931305"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Integration</a:t>
            </a:r>
          </a:p>
        </p:txBody>
      </p:sp>
      <p:sp>
        <p:nvSpPr>
          <p:cNvPr id="412" name="Learn"/>
          <p:cNvSpPr txBox="1"/>
          <p:nvPr/>
        </p:nvSpPr>
        <p:spPr>
          <a:xfrm>
            <a:off x="740147" y="2082800"/>
            <a:ext cx="496876"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Learn</a:t>
            </a:r>
          </a:p>
        </p:txBody>
      </p:sp>
      <p:sp>
        <p:nvSpPr>
          <p:cNvPr id="413" name="AI"/>
          <p:cNvSpPr txBox="1"/>
          <p:nvPr/>
        </p:nvSpPr>
        <p:spPr>
          <a:xfrm>
            <a:off x="754862" y="1511300"/>
            <a:ext cx="190501"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AI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Activity 1"/>
          <p:cNvSpPr txBox="1"/>
          <p:nvPr>
            <p:ph type="title"/>
          </p:nvPr>
        </p:nvSpPr>
        <p:spPr>
          <a:prstGeom prst="rect">
            <a:avLst/>
          </a:prstGeom>
        </p:spPr>
        <p:txBody>
          <a:bodyPr/>
          <a:lstStyle>
            <a:lvl1pPr defTabSz="822959">
              <a:defRPr sz="2520"/>
            </a:lvl1pPr>
          </a:lstStyle>
          <a:p>
            <a:pPr/>
            <a:r>
              <a:t>Activity 1</a:t>
            </a:r>
          </a:p>
        </p:txBody>
      </p:sp>
      <p:sp>
        <p:nvSpPr>
          <p:cNvPr id="418" name="Pick an unfamiliar term from the data hierarchy of needs and use an AI chatbot like Chat GPT or MS CoPilot tolerant more about it and how it might relate to your context.…"/>
          <p:cNvSpPr txBox="1"/>
          <p:nvPr>
            <p:ph type="body" idx="1"/>
          </p:nvPr>
        </p:nvSpPr>
        <p:spPr>
          <a:prstGeom prst="rect">
            <a:avLst/>
          </a:prstGeom>
        </p:spPr>
        <p:txBody>
          <a:bodyPr/>
          <a:lstStyle/>
          <a:p>
            <a:pPr/>
            <a:r>
              <a:t>Pick an unfamiliar term from the data hierarchy of needs and use an AI chatbot like Chat GPT or MS CoPilot tolerant more about it and how it might relate to your context. </a:t>
            </a:r>
          </a:p>
          <a:p>
            <a:pPr/>
            <a:r>
              <a:t>We will each share about the term we learned.</a:t>
            </a: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Activity 1.2"/>
          <p:cNvSpPr txBox="1"/>
          <p:nvPr>
            <p:ph type="title"/>
          </p:nvPr>
        </p:nvSpPr>
        <p:spPr>
          <a:prstGeom prst="rect">
            <a:avLst/>
          </a:prstGeom>
        </p:spPr>
        <p:txBody>
          <a:bodyPr/>
          <a:lstStyle>
            <a:lvl1pPr defTabSz="822959">
              <a:defRPr sz="2520"/>
            </a:lvl1pPr>
          </a:lstStyle>
          <a:p>
            <a:pPr/>
            <a:r>
              <a:t>Activity 1.2</a:t>
            </a:r>
          </a:p>
        </p:txBody>
      </p:sp>
      <p:sp>
        <p:nvSpPr>
          <p:cNvPr id="424" name="Return to your case study from the first activity and guess where in the hierarchy of needs the enterprise is and what will likely need to be done about it."/>
          <p:cNvSpPr txBox="1"/>
          <p:nvPr>
            <p:ph type="body" sz="half" idx="1"/>
          </p:nvPr>
        </p:nvSpPr>
        <p:spPr>
          <a:xfrm>
            <a:off x="311699" y="920799"/>
            <a:ext cx="8520602" cy="1197960"/>
          </a:xfrm>
          <a:prstGeom prst="rect">
            <a:avLst/>
          </a:prstGeom>
        </p:spPr>
        <p:txBody>
          <a:bodyPr/>
          <a:lstStyle>
            <a:lvl1pPr marL="0" indent="0">
              <a:buClrTx/>
              <a:buSzTx/>
              <a:buFontTx/>
              <a:buNone/>
              <a:defRPr b="0"/>
            </a:lvl1pPr>
          </a:lstStyle>
          <a:p>
            <a:pPr/>
            <a:r>
              <a:t>Return to your case study from the first activity and guess where in the hierarchy of needs the enterprise is and what will likely need to be done about it.</a:t>
            </a:r>
          </a:p>
        </p:txBody>
      </p:sp>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6" name="pasted-movie.png" descr="pasted-movie.png"/>
          <p:cNvPicPr>
            <a:picLocks noChangeAspect="1"/>
          </p:cNvPicPr>
          <p:nvPr/>
        </p:nvPicPr>
        <p:blipFill>
          <a:blip r:embed="rId3">
            <a:extLst/>
          </a:blip>
          <a:stretch>
            <a:fillRect/>
          </a:stretch>
        </p:blipFill>
        <p:spPr>
          <a:xfrm>
            <a:off x="1533027" y="2144563"/>
            <a:ext cx="6077946" cy="218426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Introductions"/>
          <p:cNvSpPr txBox="1"/>
          <p:nvPr>
            <p:ph type="title"/>
          </p:nvPr>
        </p:nvSpPr>
        <p:spPr>
          <a:prstGeom prst="rect">
            <a:avLst/>
          </a:prstGeom>
        </p:spPr>
        <p:txBody>
          <a:bodyPr/>
          <a:lstStyle/>
          <a:p>
            <a:pPr/>
            <a:r>
              <a:t>Introductions</a:t>
            </a:r>
          </a:p>
        </p:txBody>
      </p:sp>
      <p:sp>
        <p:nvSpPr>
          <p:cNvPr id="277" name="About this Course | About Ourselves | Schedule"/>
          <p:cNvSpPr txBox="1"/>
          <p:nvPr>
            <p:ph type="body" sz="quarter" idx="1"/>
          </p:nvPr>
        </p:nvSpPr>
        <p:spPr>
          <a:prstGeom prst="rect">
            <a:avLst/>
          </a:prstGeom>
        </p:spPr>
        <p:txBody>
          <a:bodyPr/>
          <a:lstStyle>
            <a:lvl1pPr>
              <a:defRPr b="0" sz="1100">
                <a:latin typeface="Helvetica Light"/>
                <a:ea typeface="Helvetica Light"/>
                <a:cs typeface="Helvetica Light"/>
                <a:sym typeface="Helvetica Light"/>
              </a:defRPr>
            </a:lvl1pPr>
          </a:lstStyle>
          <a:p>
            <a:pPr/>
            <a:r>
              <a:t>About this Course | About Ourselves | Schedule</a:t>
            </a:r>
          </a:p>
        </p:txBody>
      </p:sp>
      <p:sp>
        <p:nvSpPr>
          <p:cNvPr id="278"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Iterative Value to the MVP and Beyond"/>
          <p:cNvSpPr txBox="1"/>
          <p:nvPr>
            <p:ph type="title"/>
          </p:nvPr>
        </p:nvSpPr>
        <p:spPr>
          <a:prstGeom prst="rect">
            <a:avLst/>
          </a:prstGeom>
        </p:spPr>
        <p:txBody>
          <a:bodyPr/>
          <a:lstStyle>
            <a:lvl1pPr defTabSz="676655">
              <a:defRPr sz="3108"/>
            </a:lvl1pPr>
          </a:lstStyle>
          <a:p>
            <a:pPr/>
            <a:r>
              <a:t>Iterative Value to the MVP and Beyond</a:t>
            </a:r>
          </a:p>
        </p:txBody>
      </p:sp>
      <p:sp>
        <p:nvSpPr>
          <p:cNvPr id="4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2" name="Theory of Constraints | Workflow | Prompt Automation | Agents"/>
          <p:cNvSpPr txBox="1"/>
          <p:nvPr>
            <p:ph type="body" sz="quarter" idx="1"/>
          </p:nvPr>
        </p:nvSpPr>
        <p:spPr>
          <a:prstGeom prst="rect">
            <a:avLst/>
          </a:prstGeom>
        </p:spPr>
        <p:txBody>
          <a:bodyPr/>
          <a:lstStyle>
            <a:lvl1pPr marL="0" indent="0">
              <a:defRPr b="0" sz="1100">
                <a:latin typeface="Helvetica Light"/>
                <a:ea typeface="Helvetica Light"/>
                <a:cs typeface="Helvetica Light"/>
                <a:sym typeface="Helvetica Light"/>
              </a:defRPr>
            </a:lvl1pPr>
          </a:lstStyle>
          <a:p>
            <a:pPr/>
            <a:r>
              <a:t>Theory of Constraints | Workflow | Prompt Automation | Agents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In this Section"/>
          <p:cNvSpPr txBox="1"/>
          <p:nvPr>
            <p:ph type="title"/>
          </p:nvPr>
        </p:nvSpPr>
        <p:spPr>
          <a:prstGeom prst="rect">
            <a:avLst/>
          </a:prstGeom>
        </p:spPr>
        <p:txBody>
          <a:bodyPr/>
          <a:lstStyle>
            <a:lvl1pPr defTabSz="822959">
              <a:defRPr sz="2520"/>
            </a:lvl1pPr>
          </a:lstStyle>
          <a:p>
            <a:pPr/>
            <a:r>
              <a:t>In this Section</a:t>
            </a:r>
          </a:p>
        </p:txBody>
      </p:sp>
      <p:sp>
        <p:nvSpPr>
          <p:cNvPr id="435" name="Apply the Theory of Constraints to AI product roadmaps…"/>
          <p:cNvSpPr txBox="1"/>
          <p:nvPr>
            <p:ph type="body" idx="1"/>
          </p:nvPr>
        </p:nvSpPr>
        <p:spPr>
          <a:prstGeom prst="rect">
            <a:avLst/>
          </a:prstGeom>
        </p:spPr>
        <p:txBody>
          <a:bodyPr/>
          <a:lstStyle/>
          <a:p>
            <a:pPr/>
            <a:r>
              <a:t>Apply the Theory of Constraints to AI product roadmaps</a:t>
            </a:r>
          </a:p>
          <a:p>
            <a:pPr/>
            <a:r>
              <a:t>Probe the crucial links between workflow automation and prompt automation</a:t>
            </a:r>
          </a:p>
          <a:p>
            <a:pPr/>
            <a:r>
              <a:t>Explore how they interact in the development of agents and other AI products </a:t>
            </a:r>
          </a:p>
        </p:txBody>
      </p:sp>
      <p:sp>
        <p:nvSpPr>
          <p:cNvPr id="4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Arrow 2"/>
          <p:cNvSpPr/>
          <p:nvPr/>
        </p:nvSpPr>
        <p:spPr>
          <a:xfrm>
            <a:off x="2826741" y="1156075"/>
            <a:ext cx="3618324" cy="2913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49" y="0"/>
                </a:moveTo>
                <a:cubicBezTo>
                  <a:pt x="8457" y="0"/>
                  <a:pt x="6373" y="1103"/>
                  <a:pt x="4819" y="2903"/>
                </a:cubicBezTo>
                <a:lnTo>
                  <a:pt x="6744" y="6147"/>
                </a:lnTo>
                <a:cubicBezTo>
                  <a:pt x="7744" y="4819"/>
                  <a:pt x="9169" y="3989"/>
                  <a:pt x="10749" y="3989"/>
                </a:cubicBezTo>
                <a:cubicBezTo>
                  <a:pt x="13751" y="3989"/>
                  <a:pt x="16189" y="6985"/>
                  <a:pt x="16232" y="10700"/>
                </a:cubicBezTo>
                <a:lnTo>
                  <a:pt x="14265" y="10700"/>
                </a:lnTo>
                <a:lnTo>
                  <a:pt x="17933" y="16883"/>
                </a:lnTo>
                <a:lnTo>
                  <a:pt x="21600" y="10700"/>
                </a:lnTo>
                <a:lnTo>
                  <a:pt x="19444" y="10700"/>
                </a:lnTo>
                <a:cubicBezTo>
                  <a:pt x="19401" y="4782"/>
                  <a:pt x="15525" y="0"/>
                  <a:pt x="10749" y="0"/>
                </a:cubicBezTo>
                <a:close/>
                <a:moveTo>
                  <a:pt x="3667" y="4515"/>
                </a:moveTo>
                <a:lnTo>
                  <a:pt x="0" y="10700"/>
                </a:lnTo>
                <a:lnTo>
                  <a:pt x="2054" y="10700"/>
                </a:lnTo>
                <a:cubicBezTo>
                  <a:pt x="2053" y="10733"/>
                  <a:pt x="2054" y="10767"/>
                  <a:pt x="2054" y="10801"/>
                </a:cubicBezTo>
                <a:cubicBezTo>
                  <a:pt x="2054" y="16766"/>
                  <a:pt x="5946" y="21600"/>
                  <a:pt x="10749" y="21600"/>
                </a:cubicBezTo>
                <a:cubicBezTo>
                  <a:pt x="13080" y="21600"/>
                  <a:pt x="15197" y="20461"/>
                  <a:pt x="16759" y="18607"/>
                </a:cubicBezTo>
                <a:lnTo>
                  <a:pt x="14814" y="15375"/>
                </a:lnTo>
                <a:cubicBezTo>
                  <a:pt x="13811" y="16749"/>
                  <a:pt x="12360" y="17611"/>
                  <a:pt x="10749" y="17611"/>
                </a:cubicBezTo>
                <a:cubicBezTo>
                  <a:pt x="7720" y="17611"/>
                  <a:pt x="5266" y="14563"/>
                  <a:pt x="5266" y="10801"/>
                </a:cubicBezTo>
                <a:cubicBezTo>
                  <a:pt x="5266" y="10767"/>
                  <a:pt x="5265" y="10733"/>
                  <a:pt x="5266" y="10700"/>
                </a:cubicBezTo>
                <a:lnTo>
                  <a:pt x="7335" y="10700"/>
                </a:lnTo>
                <a:lnTo>
                  <a:pt x="3667" y="4515"/>
                </a:lnTo>
                <a:close/>
              </a:path>
            </a:pathLst>
          </a:custGeom>
          <a:gradFill>
            <a:gsLst>
              <a:gs pos="0">
                <a:srgbClr val="4FD9C0">
                  <a:alpha val="43301"/>
                </a:srgbClr>
              </a:gs>
              <a:gs pos="100000">
                <a:srgbClr val="8179F5">
                  <a:alpha val="43301"/>
                </a:srgbClr>
              </a:gs>
            </a:gsLst>
            <a:lin ang="16200000"/>
          </a:gradFill>
          <a:ln w="12700">
            <a:miter lim="400000"/>
          </a:ln>
        </p:spPr>
        <p:txBody>
          <a:bodyPr lIns="0" tIns="0" rIns="0" bIns="0"/>
          <a:lstStyle/>
          <a:p>
            <a:pPr>
              <a:defRPr>
                <a:solidFill>
                  <a:srgbClr val="4FD9C0"/>
                </a:solidFill>
              </a:defRPr>
            </a:pPr>
          </a:p>
        </p:txBody>
      </p:sp>
      <p:sp>
        <p:nvSpPr>
          <p:cNvPr id="4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2" name="Theory of…"/>
          <p:cNvSpPr txBox="1"/>
          <p:nvPr/>
        </p:nvSpPr>
        <p:spPr>
          <a:xfrm>
            <a:off x="3860018" y="2308022"/>
            <a:ext cx="1423964" cy="609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b="1" sz="2000">
                <a:latin typeface="+mj-lt"/>
                <a:ea typeface="+mj-ea"/>
                <a:cs typeface="+mj-cs"/>
                <a:sym typeface="Helvetica"/>
              </a:defRPr>
            </a:pPr>
            <a:r>
              <a:t>Theory of </a:t>
            </a:r>
          </a:p>
          <a:p>
            <a:pPr algn="ctr">
              <a:defRPr b="1" sz="2000">
                <a:latin typeface="+mj-lt"/>
                <a:ea typeface="+mj-ea"/>
                <a:cs typeface="+mj-cs"/>
                <a:sym typeface="Helvetica"/>
              </a:defRPr>
            </a:pPr>
            <a:r>
              <a:t>Constraints</a:t>
            </a:r>
          </a:p>
        </p:txBody>
      </p:sp>
      <p:sp>
        <p:nvSpPr>
          <p:cNvPr id="443" name="OBSERVE the constraint"/>
          <p:cNvSpPr txBox="1"/>
          <p:nvPr/>
        </p:nvSpPr>
        <p:spPr>
          <a:xfrm>
            <a:off x="5504414" y="823580"/>
            <a:ext cx="153241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OBSERVE the constraint</a:t>
            </a:r>
          </a:p>
        </p:txBody>
      </p:sp>
      <p:sp>
        <p:nvSpPr>
          <p:cNvPr id="444" name="EXPLOIT the constraint"/>
          <p:cNvSpPr txBox="1"/>
          <p:nvPr/>
        </p:nvSpPr>
        <p:spPr>
          <a:xfrm>
            <a:off x="6390291" y="2598457"/>
            <a:ext cx="153241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EXPLOIT the constraint</a:t>
            </a:r>
          </a:p>
        </p:txBody>
      </p:sp>
      <p:sp>
        <p:nvSpPr>
          <p:cNvPr id="445" name="SUBORDINATE everything else to the constraint"/>
          <p:cNvSpPr txBox="1"/>
          <p:nvPr/>
        </p:nvSpPr>
        <p:spPr>
          <a:xfrm>
            <a:off x="3125592" y="4114888"/>
            <a:ext cx="289281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SUBORDINATE everything else to the constraint</a:t>
            </a:r>
          </a:p>
        </p:txBody>
      </p:sp>
      <p:sp>
        <p:nvSpPr>
          <p:cNvPr id="446" name="ELEVATE the constraint"/>
          <p:cNvSpPr txBox="1"/>
          <p:nvPr/>
        </p:nvSpPr>
        <p:spPr>
          <a:xfrm>
            <a:off x="1086549" y="2598457"/>
            <a:ext cx="153241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ELEVATE the constraint</a:t>
            </a:r>
          </a:p>
        </p:txBody>
      </p:sp>
      <p:sp>
        <p:nvSpPr>
          <p:cNvPr id="447" name="SEEK the next constraint"/>
          <p:cNvSpPr txBox="1"/>
          <p:nvPr/>
        </p:nvSpPr>
        <p:spPr>
          <a:xfrm>
            <a:off x="1603848" y="823580"/>
            <a:ext cx="153241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SEEK the next constraint</a:t>
            </a:r>
          </a:p>
        </p:txBody>
      </p:sp>
      <p:sp>
        <p:nvSpPr>
          <p:cNvPr id="448" name="Microscope"/>
          <p:cNvSpPr/>
          <p:nvPr/>
        </p:nvSpPr>
        <p:spPr>
          <a:xfrm>
            <a:off x="5099729" y="1178690"/>
            <a:ext cx="576281" cy="825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8179F5"/>
          </a:solidFill>
          <a:ln w="12700">
            <a:miter lim="400000"/>
          </a:ln>
        </p:spPr>
        <p:txBody>
          <a:bodyPr lIns="0" tIns="0" rIns="0" bIns="0"/>
          <a:lstStyle/>
          <a:p>
            <a:pPr/>
          </a:p>
        </p:txBody>
      </p:sp>
      <p:sp>
        <p:nvSpPr>
          <p:cNvPr id="449" name="River"/>
          <p:cNvSpPr/>
          <p:nvPr/>
        </p:nvSpPr>
        <p:spPr>
          <a:xfrm>
            <a:off x="5457920" y="2508722"/>
            <a:ext cx="826729" cy="825501"/>
          </a:xfrm>
          <a:custGeom>
            <a:avLst/>
            <a:gdLst/>
            <a:ahLst/>
            <a:cxnLst>
              <a:cxn ang="0">
                <a:pos x="wd2" y="hd2"/>
              </a:cxn>
              <a:cxn ang="5400000">
                <a:pos x="wd2" y="hd2"/>
              </a:cxn>
              <a:cxn ang="10800000">
                <a:pos x="wd2" y="hd2"/>
              </a:cxn>
              <a:cxn ang="16200000">
                <a:pos x="wd2" y="hd2"/>
              </a:cxn>
            </a:cxnLst>
            <a:rect l="0" t="0" r="r" b="b"/>
            <a:pathLst>
              <a:path w="20137" h="21568" fill="norm" stroke="1" extrusionOk="0">
                <a:moveTo>
                  <a:pt x="9496" y="0"/>
                </a:moveTo>
                <a:cubicBezTo>
                  <a:pt x="9451" y="0"/>
                  <a:pt x="9440" y="80"/>
                  <a:pt x="9485" y="86"/>
                </a:cubicBezTo>
                <a:cubicBezTo>
                  <a:pt x="10244" y="237"/>
                  <a:pt x="13119" y="378"/>
                  <a:pt x="13758" y="1230"/>
                </a:cubicBezTo>
                <a:cubicBezTo>
                  <a:pt x="14311" y="1963"/>
                  <a:pt x="11009" y="2372"/>
                  <a:pt x="8344" y="3505"/>
                </a:cubicBezTo>
                <a:cubicBezTo>
                  <a:pt x="5499" y="4718"/>
                  <a:pt x="4439" y="6939"/>
                  <a:pt x="5504" y="8303"/>
                </a:cubicBezTo>
                <a:cubicBezTo>
                  <a:pt x="6570" y="9668"/>
                  <a:pt x="12015" y="11545"/>
                  <a:pt x="11075" y="13416"/>
                </a:cubicBezTo>
                <a:cubicBezTo>
                  <a:pt x="10135" y="15287"/>
                  <a:pt x="6566" y="15729"/>
                  <a:pt x="3434" y="17923"/>
                </a:cubicBezTo>
                <a:cubicBezTo>
                  <a:pt x="302" y="20118"/>
                  <a:pt x="0" y="21568"/>
                  <a:pt x="0" y="21568"/>
                </a:cubicBezTo>
                <a:lnTo>
                  <a:pt x="12371" y="21568"/>
                </a:lnTo>
                <a:cubicBezTo>
                  <a:pt x="13215" y="20851"/>
                  <a:pt x="14849" y="19670"/>
                  <a:pt x="16317" y="18651"/>
                </a:cubicBezTo>
                <a:cubicBezTo>
                  <a:pt x="18523" y="17120"/>
                  <a:pt x="21600" y="14381"/>
                  <a:pt x="19353" y="12014"/>
                </a:cubicBezTo>
                <a:cubicBezTo>
                  <a:pt x="16035" y="8531"/>
                  <a:pt x="10018" y="7796"/>
                  <a:pt x="10566" y="6152"/>
                </a:cubicBezTo>
                <a:cubicBezTo>
                  <a:pt x="11114" y="4507"/>
                  <a:pt x="17457" y="3457"/>
                  <a:pt x="16397" y="1365"/>
                </a:cubicBezTo>
                <a:cubicBezTo>
                  <a:pt x="15683" y="-32"/>
                  <a:pt x="11024" y="0"/>
                  <a:pt x="9496" y="0"/>
                </a:cubicBezTo>
                <a:close/>
                <a:moveTo>
                  <a:pt x="8475" y="987"/>
                </a:moveTo>
                <a:cubicBezTo>
                  <a:pt x="8394" y="987"/>
                  <a:pt x="8329" y="1056"/>
                  <a:pt x="8329" y="1142"/>
                </a:cubicBezTo>
                <a:cubicBezTo>
                  <a:pt x="8329" y="1228"/>
                  <a:pt x="8394" y="1299"/>
                  <a:pt x="8475" y="1299"/>
                </a:cubicBezTo>
                <a:lnTo>
                  <a:pt x="11653" y="1299"/>
                </a:lnTo>
                <a:cubicBezTo>
                  <a:pt x="11733" y="1299"/>
                  <a:pt x="11797" y="1228"/>
                  <a:pt x="11797" y="1142"/>
                </a:cubicBezTo>
                <a:cubicBezTo>
                  <a:pt x="11797" y="1056"/>
                  <a:pt x="11733" y="987"/>
                  <a:pt x="11653" y="987"/>
                </a:cubicBezTo>
                <a:lnTo>
                  <a:pt x="8475" y="987"/>
                </a:lnTo>
                <a:close/>
                <a:moveTo>
                  <a:pt x="7595" y="1708"/>
                </a:moveTo>
                <a:cubicBezTo>
                  <a:pt x="7515" y="1708"/>
                  <a:pt x="7449" y="1779"/>
                  <a:pt x="7449" y="1865"/>
                </a:cubicBezTo>
                <a:cubicBezTo>
                  <a:pt x="7449" y="1951"/>
                  <a:pt x="7515" y="2022"/>
                  <a:pt x="7595" y="2022"/>
                </a:cubicBezTo>
                <a:lnTo>
                  <a:pt x="10773" y="2022"/>
                </a:lnTo>
                <a:cubicBezTo>
                  <a:pt x="10853" y="2022"/>
                  <a:pt x="10917" y="1951"/>
                  <a:pt x="10917" y="1865"/>
                </a:cubicBezTo>
                <a:cubicBezTo>
                  <a:pt x="10917" y="1779"/>
                  <a:pt x="10853" y="1708"/>
                  <a:pt x="10773" y="1708"/>
                </a:cubicBezTo>
                <a:lnTo>
                  <a:pt x="7595" y="1708"/>
                </a:lnTo>
                <a:close/>
                <a:moveTo>
                  <a:pt x="13677" y="5105"/>
                </a:moveTo>
                <a:cubicBezTo>
                  <a:pt x="13572" y="5105"/>
                  <a:pt x="13481" y="5197"/>
                  <a:pt x="13481" y="5316"/>
                </a:cubicBezTo>
                <a:cubicBezTo>
                  <a:pt x="13481" y="5435"/>
                  <a:pt x="13567" y="5527"/>
                  <a:pt x="13677" y="5527"/>
                </a:cubicBezTo>
                <a:lnTo>
                  <a:pt x="17488" y="5527"/>
                </a:lnTo>
                <a:cubicBezTo>
                  <a:pt x="17599" y="5527"/>
                  <a:pt x="17685" y="5435"/>
                  <a:pt x="17685" y="5316"/>
                </a:cubicBezTo>
                <a:cubicBezTo>
                  <a:pt x="17685" y="5197"/>
                  <a:pt x="17599" y="5105"/>
                  <a:pt x="17488" y="5105"/>
                </a:cubicBezTo>
                <a:lnTo>
                  <a:pt x="13677" y="5105"/>
                </a:lnTo>
                <a:close/>
                <a:moveTo>
                  <a:pt x="12507" y="6103"/>
                </a:moveTo>
                <a:cubicBezTo>
                  <a:pt x="12397" y="6103"/>
                  <a:pt x="12311" y="6195"/>
                  <a:pt x="12311" y="6313"/>
                </a:cubicBezTo>
                <a:cubicBezTo>
                  <a:pt x="12311" y="6432"/>
                  <a:pt x="12397" y="6524"/>
                  <a:pt x="12507" y="6524"/>
                </a:cubicBezTo>
                <a:lnTo>
                  <a:pt x="16317" y="6524"/>
                </a:lnTo>
                <a:cubicBezTo>
                  <a:pt x="16422" y="6524"/>
                  <a:pt x="16513" y="6427"/>
                  <a:pt x="16513" y="6313"/>
                </a:cubicBezTo>
                <a:cubicBezTo>
                  <a:pt x="16513" y="6195"/>
                  <a:pt x="16427" y="6103"/>
                  <a:pt x="16317" y="6103"/>
                </a:cubicBezTo>
                <a:lnTo>
                  <a:pt x="12507" y="6103"/>
                </a:lnTo>
                <a:close/>
                <a:moveTo>
                  <a:pt x="13657" y="7095"/>
                </a:moveTo>
                <a:cubicBezTo>
                  <a:pt x="13546" y="7095"/>
                  <a:pt x="13462" y="7187"/>
                  <a:pt x="13462" y="7306"/>
                </a:cubicBezTo>
                <a:cubicBezTo>
                  <a:pt x="13462" y="7425"/>
                  <a:pt x="13546" y="7517"/>
                  <a:pt x="13657" y="7517"/>
                </a:cubicBezTo>
                <a:lnTo>
                  <a:pt x="17468" y="7517"/>
                </a:lnTo>
                <a:cubicBezTo>
                  <a:pt x="17579" y="7517"/>
                  <a:pt x="17664" y="7425"/>
                  <a:pt x="17664" y="7306"/>
                </a:cubicBezTo>
                <a:cubicBezTo>
                  <a:pt x="17664" y="7187"/>
                  <a:pt x="17579" y="7095"/>
                  <a:pt x="17468" y="7095"/>
                </a:cubicBezTo>
                <a:lnTo>
                  <a:pt x="13657" y="7095"/>
                </a:lnTo>
                <a:close/>
                <a:moveTo>
                  <a:pt x="3786" y="11502"/>
                </a:moveTo>
                <a:cubicBezTo>
                  <a:pt x="3650" y="11502"/>
                  <a:pt x="3539" y="11619"/>
                  <a:pt x="3539" y="11765"/>
                </a:cubicBezTo>
                <a:cubicBezTo>
                  <a:pt x="3539" y="11910"/>
                  <a:pt x="3650" y="12029"/>
                  <a:pt x="3786" y="12029"/>
                </a:cubicBezTo>
                <a:lnTo>
                  <a:pt x="7595" y="12029"/>
                </a:lnTo>
                <a:cubicBezTo>
                  <a:pt x="7731" y="12029"/>
                  <a:pt x="7842" y="11910"/>
                  <a:pt x="7842" y="11765"/>
                </a:cubicBezTo>
                <a:cubicBezTo>
                  <a:pt x="7842" y="11619"/>
                  <a:pt x="7731" y="11502"/>
                  <a:pt x="7595" y="11502"/>
                </a:cubicBezTo>
                <a:lnTo>
                  <a:pt x="3786" y="11502"/>
                </a:lnTo>
                <a:close/>
                <a:moveTo>
                  <a:pt x="5193" y="12796"/>
                </a:moveTo>
                <a:cubicBezTo>
                  <a:pt x="5058" y="12796"/>
                  <a:pt x="4947" y="12913"/>
                  <a:pt x="4947" y="13059"/>
                </a:cubicBezTo>
                <a:cubicBezTo>
                  <a:pt x="4947" y="13204"/>
                  <a:pt x="5058" y="13323"/>
                  <a:pt x="5193" y="13323"/>
                </a:cubicBezTo>
                <a:lnTo>
                  <a:pt x="9003" y="13323"/>
                </a:lnTo>
                <a:cubicBezTo>
                  <a:pt x="9138" y="13323"/>
                  <a:pt x="9249" y="13204"/>
                  <a:pt x="9249" y="13059"/>
                </a:cubicBezTo>
                <a:cubicBezTo>
                  <a:pt x="9249" y="12913"/>
                  <a:pt x="9138" y="12796"/>
                  <a:pt x="9003" y="12796"/>
                </a:cubicBezTo>
                <a:lnTo>
                  <a:pt x="5193" y="12796"/>
                </a:lnTo>
                <a:close/>
                <a:moveTo>
                  <a:pt x="3871" y="14090"/>
                </a:moveTo>
                <a:cubicBezTo>
                  <a:pt x="3735" y="14090"/>
                  <a:pt x="3624" y="14207"/>
                  <a:pt x="3624" y="14353"/>
                </a:cubicBezTo>
                <a:cubicBezTo>
                  <a:pt x="3624" y="14498"/>
                  <a:pt x="3735" y="14617"/>
                  <a:pt x="3871" y="14617"/>
                </a:cubicBezTo>
                <a:lnTo>
                  <a:pt x="7682" y="14617"/>
                </a:lnTo>
                <a:cubicBezTo>
                  <a:pt x="7817" y="14617"/>
                  <a:pt x="7927" y="14498"/>
                  <a:pt x="7927" y="14353"/>
                </a:cubicBezTo>
                <a:cubicBezTo>
                  <a:pt x="7927" y="14207"/>
                  <a:pt x="7817" y="14090"/>
                  <a:pt x="7682" y="14090"/>
                </a:cubicBezTo>
                <a:lnTo>
                  <a:pt x="3871" y="14090"/>
                </a:lnTo>
                <a:close/>
              </a:path>
            </a:pathLst>
          </a:custGeom>
          <a:solidFill>
            <a:srgbClr val="8179F5"/>
          </a:solidFill>
          <a:ln w="12700">
            <a:miter lim="400000"/>
          </a:ln>
        </p:spPr>
        <p:txBody>
          <a:bodyPr lIns="0" tIns="0" rIns="0" bIns="0"/>
          <a:lstStyle/>
          <a:p>
            <a:pPr/>
          </a:p>
        </p:txBody>
      </p:sp>
      <p:sp>
        <p:nvSpPr>
          <p:cNvPr id="450" name="Organization"/>
          <p:cNvSpPr/>
          <p:nvPr/>
        </p:nvSpPr>
        <p:spPr>
          <a:xfrm>
            <a:off x="4142331" y="3295091"/>
            <a:ext cx="825501" cy="709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4" y="0"/>
                </a:moveTo>
                <a:cubicBezTo>
                  <a:pt x="7706" y="0"/>
                  <a:pt x="7487" y="255"/>
                  <a:pt x="7487" y="566"/>
                </a:cubicBezTo>
                <a:lnTo>
                  <a:pt x="7487" y="3615"/>
                </a:lnTo>
                <a:cubicBezTo>
                  <a:pt x="7487" y="3926"/>
                  <a:pt x="7706" y="4181"/>
                  <a:pt x="7974" y="4181"/>
                </a:cubicBezTo>
                <a:lnTo>
                  <a:pt x="10530" y="4181"/>
                </a:lnTo>
                <a:lnTo>
                  <a:pt x="10530" y="7322"/>
                </a:lnTo>
                <a:lnTo>
                  <a:pt x="3210" y="7322"/>
                </a:lnTo>
                <a:cubicBezTo>
                  <a:pt x="3102" y="7322"/>
                  <a:pt x="3015" y="7425"/>
                  <a:pt x="3015" y="7550"/>
                </a:cubicBezTo>
                <a:lnTo>
                  <a:pt x="3015" y="10705"/>
                </a:lnTo>
                <a:lnTo>
                  <a:pt x="974" y="10705"/>
                </a:lnTo>
                <a:cubicBezTo>
                  <a:pt x="706" y="10705"/>
                  <a:pt x="487" y="10960"/>
                  <a:pt x="487" y="11271"/>
                </a:cubicBezTo>
                <a:lnTo>
                  <a:pt x="487" y="13737"/>
                </a:lnTo>
                <a:cubicBezTo>
                  <a:pt x="487" y="14049"/>
                  <a:pt x="706" y="14304"/>
                  <a:pt x="974" y="14304"/>
                </a:cubicBezTo>
                <a:lnTo>
                  <a:pt x="3015" y="14304"/>
                </a:lnTo>
                <a:lnTo>
                  <a:pt x="3015" y="17244"/>
                </a:lnTo>
                <a:lnTo>
                  <a:pt x="1350" y="17244"/>
                </a:lnTo>
                <a:cubicBezTo>
                  <a:pt x="1243" y="17244"/>
                  <a:pt x="1156" y="17345"/>
                  <a:pt x="1156" y="17470"/>
                </a:cubicBezTo>
                <a:lnTo>
                  <a:pt x="1156" y="19454"/>
                </a:lnTo>
                <a:lnTo>
                  <a:pt x="274" y="19454"/>
                </a:lnTo>
                <a:cubicBezTo>
                  <a:pt x="124" y="19454"/>
                  <a:pt x="0" y="19598"/>
                  <a:pt x="0" y="19773"/>
                </a:cubicBezTo>
                <a:lnTo>
                  <a:pt x="0" y="21281"/>
                </a:lnTo>
                <a:cubicBezTo>
                  <a:pt x="0" y="21456"/>
                  <a:pt x="124" y="21600"/>
                  <a:pt x="274" y="21600"/>
                </a:cubicBezTo>
                <a:lnTo>
                  <a:pt x="2579" y="21600"/>
                </a:lnTo>
                <a:cubicBezTo>
                  <a:pt x="2729" y="21600"/>
                  <a:pt x="2853" y="21456"/>
                  <a:pt x="2853" y="21281"/>
                </a:cubicBezTo>
                <a:lnTo>
                  <a:pt x="2853" y="19773"/>
                </a:lnTo>
                <a:cubicBezTo>
                  <a:pt x="2853" y="19599"/>
                  <a:pt x="2729" y="19454"/>
                  <a:pt x="2579" y="19454"/>
                </a:cubicBezTo>
                <a:lnTo>
                  <a:pt x="1697" y="19454"/>
                </a:lnTo>
                <a:lnTo>
                  <a:pt x="1697" y="18111"/>
                </a:lnTo>
                <a:cubicBezTo>
                  <a:pt x="1697" y="17987"/>
                  <a:pt x="1784" y="17885"/>
                  <a:pt x="1891" y="17885"/>
                </a:cubicBezTo>
                <a:lnTo>
                  <a:pt x="4629" y="17885"/>
                </a:lnTo>
                <a:cubicBezTo>
                  <a:pt x="4736" y="17885"/>
                  <a:pt x="4824" y="17987"/>
                  <a:pt x="4824" y="18111"/>
                </a:cubicBezTo>
                <a:lnTo>
                  <a:pt x="4824" y="19454"/>
                </a:lnTo>
                <a:lnTo>
                  <a:pt x="3941" y="19454"/>
                </a:lnTo>
                <a:cubicBezTo>
                  <a:pt x="3791" y="19454"/>
                  <a:pt x="3668" y="19598"/>
                  <a:pt x="3668" y="19773"/>
                </a:cubicBezTo>
                <a:lnTo>
                  <a:pt x="3668" y="21281"/>
                </a:lnTo>
                <a:cubicBezTo>
                  <a:pt x="3668" y="21456"/>
                  <a:pt x="3791" y="21600"/>
                  <a:pt x="3941" y="21600"/>
                </a:cubicBezTo>
                <a:lnTo>
                  <a:pt x="6247" y="21600"/>
                </a:lnTo>
                <a:cubicBezTo>
                  <a:pt x="6397" y="21600"/>
                  <a:pt x="6519" y="21456"/>
                  <a:pt x="6519" y="21281"/>
                </a:cubicBezTo>
                <a:lnTo>
                  <a:pt x="6519" y="19773"/>
                </a:lnTo>
                <a:cubicBezTo>
                  <a:pt x="6519" y="19599"/>
                  <a:pt x="6397" y="19454"/>
                  <a:pt x="6247" y="19454"/>
                </a:cubicBezTo>
                <a:lnTo>
                  <a:pt x="5365" y="19454"/>
                </a:lnTo>
                <a:lnTo>
                  <a:pt x="5365" y="17470"/>
                </a:lnTo>
                <a:cubicBezTo>
                  <a:pt x="5365" y="17345"/>
                  <a:pt x="5277" y="17244"/>
                  <a:pt x="5170" y="17244"/>
                </a:cubicBezTo>
                <a:lnTo>
                  <a:pt x="3556" y="17244"/>
                </a:lnTo>
                <a:lnTo>
                  <a:pt x="3556" y="14304"/>
                </a:lnTo>
                <a:lnTo>
                  <a:pt x="5549" y="14304"/>
                </a:lnTo>
                <a:cubicBezTo>
                  <a:pt x="5816" y="14304"/>
                  <a:pt x="6035" y="14049"/>
                  <a:pt x="6035" y="13737"/>
                </a:cubicBezTo>
                <a:lnTo>
                  <a:pt x="6035" y="11271"/>
                </a:lnTo>
                <a:cubicBezTo>
                  <a:pt x="6035" y="10960"/>
                  <a:pt x="5816" y="10705"/>
                  <a:pt x="5549" y="10705"/>
                </a:cubicBezTo>
                <a:lnTo>
                  <a:pt x="3556" y="10705"/>
                </a:lnTo>
                <a:lnTo>
                  <a:pt x="3556" y="8179"/>
                </a:lnTo>
                <a:cubicBezTo>
                  <a:pt x="3556" y="8055"/>
                  <a:pt x="3643" y="7951"/>
                  <a:pt x="3750" y="7951"/>
                </a:cubicBezTo>
                <a:lnTo>
                  <a:pt x="10530" y="7951"/>
                </a:lnTo>
                <a:lnTo>
                  <a:pt x="10530" y="10705"/>
                </a:lnTo>
                <a:lnTo>
                  <a:pt x="8513" y="10705"/>
                </a:lnTo>
                <a:cubicBezTo>
                  <a:pt x="8246" y="10705"/>
                  <a:pt x="8026" y="10960"/>
                  <a:pt x="8026" y="11271"/>
                </a:cubicBezTo>
                <a:lnTo>
                  <a:pt x="8026" y="13737"/>
                </a:lnTo>
                <a:cubicBezTo>
                  <a:pt x="8026" y="14049"/>
                  <a:pt x="8246" y="14304"/>
                  <a:pt x="8513" y="14304"/>
                </a:cubicBezTo>
                <a:lnTo>
                  <a:pt x="10530" y="14304"/>
                </a:lnTo>
                <a:lnTo>
                  <a:pt x="10530" y="17244"/>
                </a:lnTo>
                <a:lnTo>
                  <a:pt x="8890" y="17244"/>
                </a:lnTo>
                <a:cubicBezTo>
                  <a:pt x="8783" y="17244"/>
                  <a:pt x="8696" y="17345"/>
                  <a:pt x="8696" y="17470"/>
                </a:cubicBezTo>
                <a:lnTo>
                  <a:pt x="8696" y="19454"/>
                </a:lnTo>
                <a:lnTo>
                  <a:pt x="7790" y="19454"/>
                </a:lnTo>
                <a:cubicBezTo>
                  <a:pt x="7640" y="19454"/>
                  <a:pt x="7516" y="19598"/>
                  <a:pt x="7516" y="19773"/>
                </a:cubicBezTo>
                <a:lnTo>
                  <a:pt x="7516" y="21281"/>
                </a:lnTo>
                <a:cubicBezTo>
                  <a:pt x="7516" y="21456"/>
                  <a:pt x="7640" y="21600"/>
                  <a:pt x="7790" y="21600"/>
                </a:cubicBezTo>
                <a:lnTo>
                  <a:pt x="10095" y="21600"/>
                </a:lnTo>
                <a:cubicBezTo>
                  <a:pt x="10245" y="21600"/>
                  <a:pt x="10367" y="21456"/>
                  <a:pt x="10367" y="21281"/>
                </a:cubicBezTo>
                <a:lnTo>
                  <a:pt x="10367" y="19773"/>
                </a:lnTo>
                <a:cubicBezTo>
                  <a:pt x="10367" y="19599"/>
                  <a:pt x="10245" y="19454"/>
                  <a:pt x="10095" y="19454"/>
                </a:cubicBezTo>
                <a:lnTo>
                  <a:pt x="9237" y="19454"/>
                </a:lnTo>
                <a:lnTo>
                  <a:pt x="9237" y="18111"/>
                </a:lnTo>
                <a:cubicBezTo>
                  <a:pt x="9237" y="17987"/>
                  <a:pt x="9324" y="17885"/>
                  <a:pt x="9431" y="17885"/>
                </a:cubicBezTo>
                <a:lnTo>
                  <a:pt x="12169" y="17885"/>
                </a:lnTo>
                <a:cubicBezTo>
                  <a:pt x="12276" y="17885"/>
                  <a:pt x="12363" y="17987"/>
                  <a:pt x="12363" y="18111"/>
                </a:cubicBezTo>
                <a:lnTo>
                  <a:pt x="12363" y="19454"/>
                </a:lnTo>
                <a:lnTo>
                  <a:pt x="11505" y="19454"/>
                </a:lnTo>
                <a:cubicBezTo>
                  <a:pt x="11355" y="19454"/>
                  <a:pt x="11233" y="19599"/>
                  <a:pt x="11233" y="19773"/>
                </a:cubicBezTo>
                <a:lnTo>
                  <a:pt x="11233" y="21281"/>
                </a:lnTo>
                <a:cubicBezTo>
                  <a:pt x="11233" y="21456"/>
                  <a:pt x="11355" y="21600"/>
                  <a:pt x="11505" y="21600"/>
                </a:cubicBezTo>
                <a:lnTo>
                  <a:pt x="13810" y="21600"/>
                </a:lnTo>
                <a:cubicBezTo>
                  <a:pt x="13960" y="21600"/>
                  <a:pt x="14084" y="21456"/>
                  <a:pt x="14084" y="21281"/>
                </a:cubicBezTo>
                <a:lnTo>
                  <a:pt x="14084" y="19773"/>
                </a:lnTo>
                <a:cubicBezTo>
                  <a:pt x="14084" y="19599"/>
                  <a:pt x="13960" y="19454"/>
                  <a:pt x="13810" y="19454"/>
                </a:cubicBezTo>
                <a:lnTo>
                  <a:pt x="12904" y="19454"/>
                </a:lnTo>
                <a:lnTo>
                  <a:pt x="12904" y="17470"/>
                </a:lnTo>
                <a:cubicBezTo>
                  <a:pt x="12904" y="17345"/>
                  <a:pt x="12817" y="17244"/>
                  <a:pt x="12710" y="17244"/>
                </a:cubicBezTo>
                <a:lnTo>
                  <a:pt x="11070" y="17244"/>
                </a:lnTo>
                <a:lnTo>
                  <a:pt x="11070" y="14304"/>
                </a:lnTo>
                <a:lnTo>
                  <a:pt x="13087" y="14304"/>
                </a:lnTo>
                <a:cubicBezTo>
                  <a:pt x="13354" y="14304"/>
                  <a:pt x="13574" y="14049"/>
                  <a:pt x="13574" y="13737"/>
                </a:cubicBezTo>
                <a:lnTo>
                  <a:pt x="13574" y="11271"/>
                </a:lnTo>
                <a:cubicBezTo>
                  <a:pt x="13574" y="10960"/>
                  <a:pt x="13354" y="10705"/>
                  <a:pt x="13087" y="10705"/>
                </a:cubicBezTo>
                <a:lnTo>
                  <a:pt x="11070" y="10705"/>
                </a:lnTo>
                <a:lnTo>
                  <a:pt x="11070" y="7951"/>
                </a:lnTo>
                <a:lnTo>
                  <a:pt x="17850" y="7951"/>
                </a:lnTo>
                <a:cubicBezTo>
                  <a:pt x="17957" y="7951"/>
                  <a:pt x="18044" y="8055"/>
                  <a:pt x="18044" y="8179"/>
                </a:cubicBezTo>
                <a:lnTo>
                  <a:pt x="18044" y="10705"/>
                </a:lnTo>
                <a:lnTo>
                  <a:pt x="16051" y="10705"/>
                </a:lnTo>
                <a:cubicBezTo>
                  <a:pt x="15784" y="10705"/>
                  <a:pt x="15565" y="10960"/>
                  <a:pt x="15565" y="11271"/>
                </a:cubicBezTo>
                <a:lnTo>
                  <a:pt x="15565" y="13737"/>
                </a:lnTo>
                <a:cubicBezTo>
                  <a:pt x="15565" y="14049"/>
                  <a:pt x="15784" y="14304"/>
                  <a:pt x="16051" y="14304"/>
                </a:cubicBezTo>
                <a:lnTo>
                  <a:pt x="18044" y="14304"/>
                </a:lnTo>
                <a:lnTo>
                  <a:pt x="18044" y="17244"/>
                </a:lnTo>
                <a:lnTo>
                  <a:pt x="16430" y="17244"/>
                </a:lnTo>
                <a:cubicBezTo>
                  <a:pt x="16323" y="17244"/>
                  <a:pt x="16235" y="17345"/>
                  <a:pt x="16235" y="17470"/>
                </a:cubicBezTo>
                <a:lnTo>
                  <a:pt x="16235" y="19454"/>
                </a:lnTo>
                <a:lnTo>
                  <a:pt x="15353" y="19454"/>
                </a:lnTo>
                <a:cubicBezTo>
                  <a:pt x="15203" y="19454"/>
                  <a:pt x="15079" y="19599"/>
                  <a:pt x="15079" y="19773"/>
                </a:cubicBezTo>
                <a:lnTo>
                  <a:pt x="15079" y="21281"/>
                </a:lnTo>
                <a:cubicBezTo>
                  <a:pt x="15079" y="21456"/>
                  <a:pt x="15203" y="21600"/>
                  <a:pt x="15353" y="21600"/>
                </a:cubicBezTo>
                <a:lnTo>
                  <a:pt x="17659" y="21600"/>
                </a:lnTo>
                <a:cubicBezTo>
                  <a:pt x="17809" y="21600"/>
                  <a:pt x="17931" y="21456"/>
                  <a:pt x="17931" y="21281"/>
                </a:cubicBezTo>
                <a:lnTo>
                  <a:pt x="17931" y="19773"/>
                </a:lnTo>
                <a:cubicBezTo>
                  <a:pt x="17931" y="19599"/>
                  <a:pt x="17809" y="19454"/>
                  <a:pt x="17659" y="19454"/>
                </a:cubicBezTo>
                <a:lnTo>
                  <a:pt x="16776" y="19454"/>
                </a:lnTo>
                <a:lnTo>
                  <a:pt x="16776" y="18111"/>
                </a:lnTo>
                <a:cubicBezTo>
                  <a:pt x="16776" y="17987"/>
                  <a:pt x="16864" y="17885"/>
                  <a:pt x="16971" y="17885"/>
                </a:cubicBezTo>
                <a:lnTo>
                  <a:pt x="19709" y="17885"/>
                </a:lnTo>
                <a:cubicBezTo>
                  <a:pt x="19816" y="17885"/>
                  <a:pt x="19903" y="17987"/>
                  <a:pt x="19903" y="18111"/>
                </a:cubicBezTo>
                <a:lnTo>
                  <a:pt x="19903" y="19454"/>
                </a:lnTo>
                <a:lnTo>
                  <a:pt x="19021" y="19454"/>
                </a:lnTo>
                <a:cubicBezTo>
                  <a:pt x="18871" y="19454"/>
                  <a:pt x="18747" y="19599"/>
                  <a:pt x="18747" y="19773"/>
                </a:cubicBezTo>
                <a:lnTo>
                  <a:pt x="18747" y="21281"/>
                </a:lnTo>
                <a:cubicBezTo>
                  <a:pt x="18747" y="21456"/>
                  <a:pt x="18871" y="21600"/>
                  <a:pt x="19021" y="21600"/>
                </a:cubicBezTo>
                <a:lnTo>
                  <a:pt x="21326" y="21600"/>
                </a:lnTo>
                <a:cubicBezTo>
                  <a:pt x="21476" y="21600"/>
                  <a:pt x="21600" y="21456"/>
                  <a:pt x="21600" y="21281"/>
                </a:cubicBezTo>
                <a:lnTo>
                  <a:pt x="21600" y="19773"/>
                </a:lnTo>
                <a:cubicBezTo>
                  <a:pt x="21600" y="19599"/>
                  <a:pt x="21476" y="19454"/>
                  <a:pt x="21326" y="19454"/>
                </a:cubicBezTo>
                <a:lnTo>
                  <a:pt x="20444" y="19454"/>
                </a:lnTo>
                <a:lnTo>
                  <a:pt x="20444" y="17470"/>
                </a:lnTo>
                <a:cubicBezTo>
                  <a:pt x="20444" y="17345"/>
                  <a:pt x="20357" y="17244"/>
                  <a:pt x="20250" y="17244"/>
                </a:cubicBezTo>
                <a:lnTo>
                  <a:pt x="18585" y="17244"/>
                </a:lnTo>
                <a:lnTo>
                  <a:pt x="18585" y="14304"/>
                </a:lnTo>
                <a:lnTo>
                  <a:pt x="20626" y="14304"/>
                </a:lnTo>
                <a:cubicBezTo>
                  <a:pt x="20894" y="14304"/>
                  <a:pt x="21113" y="14049"/>
                  <a:pt x="21113" y="13737"/>
                </a:cubicBezTo>
                <a:lnTo>
                  <a:pt x="21113" y="11271"/>
                </a:lnTo>
                <a:cubicBezTo>
                  <a:pt x="21113" y="10960"/>
                  <a:pt x="20894" y="10705"/>
                  <a:pt x="20626" y="10705"/>
                </a:cubicBezTo>
                <a:lnTo>
                  <a:pt x="18585" y="10705"/>
                </a:lnTo>
                <a:lnTo>
                  <a:pt x="18585" y="7550"/>
                </a:lnTo>
                <a:cubicBezTo>
                  <a:pt x="18585" y="7425"/>
                  <a:pt x="18498" y="7322"/>
                  <a:pt x="18390" y="7322"/>
                </a:cubicBezTo>
                <a:lnTo>
                  <a:pt x="11070" y="7322"/>
                </a:lnTo>
                <a:lnTo>
                  <a:pt x="11070" y="4181"/>
                </a:lnTo>
                <a:lnTo>
                  <a:pt x="13626" y="4181"/>
                </a:lnTo>
                <a:cubicBezTo>
                  <a:pt x="13894" y="4181"/>
                  <a:pt x="14113" y="3926"/>
                  <a:pt x="14113" y="3615"/>
                </a:cubicBezTo>
                <a:lnTo>
                  <a:pt x="14113" y="566"/>
                </a:lnTo>
                <a:cubicBezTo>
                  <a:pt x="14113" y="255"/>
                  <a:pt x="13894" y="0"/>
                  <a:pt x="13626" y="0"/>
                </a:cubicBezTo>
                <a:lnTo>
                  <a:pt x="10800" y="0"/>
                </a:lnTo>
                <a:lnTo>
                  <a:pt x="7974" y="0"/>
                </a:lnTo>
                <a:close/>
              </a:path>
            </a:pathLst>
          </a:custGeom>
          <a:solidFill>
            <a:srgbClr val="8179F5"/>
          </a:solidFill>
          <a:ln w="12700">
            <a:miter lim="400000"/>
          </a:ln>
        </p:spPr>
        <p:txBody>
          <a:bodyPr lIns="0" tIns="0" rIns="0" bIns="0"/>
          <a:lstStyle/>
          <a:p>
            <a:pPr/>
          </a:p>
        </p:txBody>
      </p:sp>
      <p:sp>
        <p:nvSpPr>
          <p:cNvPr id="451" name="Shape"/>
          <p:cNvSpPr/>
          <p:nvPr/>
        </p:nvSpPr>
        <p:spPr>
          <a:xfrm>
            <a:off x="2826741" y="2665096"/>
            <a:ext cx="825502" cy="660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37" y="0"/>
                </a:moveTo>
                <a:lnTo>
                  <a:pt x="10238" y="9218"/>
                </a:lnTo>
                <a:lnTo>
                  <a:pt x="8544" y="4627"/>
                </a:lnTo>
                <a:lnTo>
                  <a:pt x="5851" y="11929"/>
                </a:lnTo>
                <a:lnTo>
                  <a:pt x="4708" y="8828"/>
                </a:lnTo>
                <a:lnTo>
                  <a:pt x="0" y="21600"/>
                </a:lnTo>
                <a:lnTo>
                  <a:pt x="2287" y="21600"/>
                </a:lnTo>
                <a:lnTo>
                  <a:pt x="5672" y="21600"/>
                </a:lnTo>
                <a:lnTo>
                  <a:pt x="9416" y="21600"/>
                </a:lnTo>
                <a:lnTo>
                  <a:pt x="14803" y="21600"/>
                </a:lnTo>
                <a:lnTo>
                  <a:pt x="21600" y="21600"/>
                </a:lnTo>
                <a:lnTo>
                  <a:pt x="13637" y="0"/>
                </a:lnTo>
                <a:close/>
              </a:path>
            </a:pathLst>
          </a:custGeom>
          <a:solidFill>
            <a:srgbClr val="8179F5"/>
          </a:solidFill>
          <a:ln w="12700">
            <a:miter lim="400000"/>
          </a:ln>
        </p:spPr>
        <p:txBody>
          <a:bodyPr lIns="0" tIns="0" rIns="0" bIns="0"/>
          <a:lstStyle/>
          <a:p>
            <a:pPr/>
          </a:p>
        </p:txBody>
      </p:sp>
      <p:sp>
        <p:nvSpPr>
          <p:cNvPr id="452" name="Search"/>
          <p:cNvSpPr/>
          <p:nvPr/>
        </p:nvSpPr>
        <p:spPr>
          <a:xfrm>
            <a:off x="3316388" y="1178690"/>
            <a:ext cx="704321" cy="825501"/>
          </a:xfrm>
          <a:custGeom>
            <a:avLst/>
            <a:gdLst/>
            <a:ahLst/>
            <a:cxnLst>
              <a:cxn ang="0">
                <a:pos x="wd2" y="hd2"/>
              </a:cxn>
              <a:cxn ang="5400000">
                <a:pos x="wd2" y="hd2"/>
              </a:cxn>
              <a:cxn ang="10800000">
                <a:pos x="wd2" y="hd2"/>
              </a:cxn>
              <a:cxn ang="16200000">
                <a:pos x="wd2" y="hd2"/>
              </a:cxn>
            </a:cxnLst>
            <a:rect l="0" t="0" r="r" b="b"/>
            <a:pathLst>
              <a:path w="20400" h="21502" fill="norm" stroke="1"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8179F5"/>
          </a:solidFill>
          <a:ln w="12700">
            <a:miter lim="400000"/>
          </a:ln>
        </p:spPr>
        <p:txBody>
          <a:bodyPr lIns="0" tIns="0" rIns="0" bIns="0"/>
          <a:lstStyle/>
          <a:p>
            <a:pPr/>
          </a:p>
        </p:txBody>
      </p:sp>
      <p:sp>
        <p:nvSpPr>
          <p:cNvPr id="453" name="AI Initiatives Relieve Value Constraints"/>
          <p:cNvSpPr txBox="1"/>
          <p:nvPr>
            <p:ph type="title"/>
          </p:nvPr>
        </p:nvSpPr>
        <p:spPr>
          <a:prstGeom prst="rect">
            <a:avLst/>
          </a:prstGeom>
        </p:spPr>
        <p:txBody>
          <a:bodyPr/>
          <a:lstStyle>
            <a:lvl1pPr defTabSz="822959">
              <a:defRPr sz="2520">
                <a:latin typeface="Helvetica Neue"/>
                <a:ea typeface="Helvetica Neue"/>
                <a:cs typeface="Helvetica Neue"/>
                <a:sym typeface="Helvetica Neue"/>
              </a:defRPr>
            </a:lvl1pPr>
          </a:lstStyle>
          <a:p>
            <a:pPr/>
            <a:r>
              <a:t>AI Initiatives Relieve Value Constraints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Relieve Constraints with Workflow Automation"/>
          <p:cNvSpPr txBox="1"/>
          <p:nvPr>
            <p:ph type="title"/>
          </p:nvPr>
        </p:nvSpPr>
        <p:spPr>
          <a:prstGeom prst="rect">
            <a:avLst/>
          </a:prstGeom>
        </p:spPr>
        <p:txBody>
          <a:bodyPr/>
          <a:lstStyle>
            <a:lvl1pPr defTabSz="822959">
              <a:defRPr sz="2520"/>
            </a:lvl1pPr>
          </a:lstStyle>
          <a:p>
            <a:pPr/>
            <a:r>
              <a:t>Relieve Constraints with Workflow Automation</a:t>
            </a:r>
          </a:p>
        </p:txBody>
      </p:sp>
      <p:sp>
        <p:nvSpPr>
          <p:cNvPr id="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9" name="Rectangle"/>
          <p:cNvSpPr/>
          <p:nvPr/>
        </p:nvSpPr>
        <p:spPr>
          <a:xfrm>
            <a:off x="2984500" y="1110343"/>
            <a:ext cx="3267853" cy="2858754"/>
          </a:xfrm>
          <a:prstGeom prst="rect">
            <a:avLst/>
          </a:prstGeom>
          <a:solidFill>
            <a:srgbClr val="FFFFFF"/>
          </a:solidFill>
          <a:ln w="25400">
            <a:solidFill>
              <a:srgbClr val="47A4EB"/>
            </a:solidFill>
          </a:ln>
        </p:spPr>
        <p:txBody>
          <a:bodyPr lIns="0" tIns="0" rIns="0" bIns="0"/>
          <a:lstStyle/>
          <a:p>
            <a:pPr/>
          </a:p>
        </p:txBody>
      </p:sp>
      <p:sp>
        <p:nvSpPr>
          <p:cNvPr id="460" name="Line"/>
          <p:cNvSpPr/>
          <p:nvPr/>
        </p:nvSpPr>
        <p:spPr>
          <a:xfrm>
            <a:off x="2984599" y="1449409"/>
            <a:ext cx="1469701" cy="1"/>
          </a:xfrm>
          <a:prstGeom prst="line">
            <a:avLst/>
          </a:prstGeom>
          <a:ln w="25400">
            <a:solidFill>
              <a:srgbClr val="47A4EB"/>
            </a:solidFill>
          </a:ln>
        </p:spPr>
        <p:txBody>
          <a:bodyPr lIns="0" tIns="0" rIns="0" bIns="0"/>
          <a:lstStyle/>
          <a:p>
            <a:pPr/>
          </a:p>
        </p:txBody>
      </p:sp>
      <p:sp>
        <p:nvSpPr>
          <p:cNvPr id="461" name="Line"/>
          <p:cNvSpPr/>
          <p:nvPr/>
        </p:nvSpPr>
        <p:spPr>
          <a:xfrm flipV="1">
            <a:off x="4801432" y="1106547"/>
            <a:ext cx="1" cy="1068717"/>
          </a:xfrm>
          <a:prstGeom prst="line">
            <a:avLst/>
          </a:prstGeom>
          <a:ln w="25400">
            <a:solidFill>
              <a:srgbClr val="47A4EB"/>
            </a:solidFill>
          </a:ln>
        </p:spPr>
        <p:txBody>
          <a:bodyPr lIns="0" tIns="0" rIns="0" bIns="0"/>
          <a:lstStyle/>
          <a:p>
            <a:pPr/>
          </a:p>
        </p:txBody>
      </p:sp>
      <p:sp>
        <p:nvSpPr>
          <p:cNvPr id="462" name="Line"/>
          <p:cNvSpPr/>
          <p:nvPr/>
        </p:nvSpPr>
        <p:spPr>
          <a:xfrm>
            <a:off x="3348665" y="1821942"/>
            <a:ext cx="1094822" cy="1"/>
          </a:xfrm>
          <a:prstGeom prst="line">
            <a:avLst/>
          </a:prstGeom>
          <a:ln w="25400">
            <a:solidFill>
              <a:srgbClr val="47A4EB"/>
            </a:solidFill>
          </a:ln>
        </p:spPr>
        <p:txBody>
          <a:bodyPr lIns="0" tIns="0" rIns="0" bIns="0"/>
          <a:lstStyle/>
          <a:p>
            <a:pPr/>
          </a:p>
        </p:txBody>
      </p:sp>
      <p:sp>
        <p:nvSpPr>
          <p:cNvPr id="463" name="Line"/>
          <p:cNvSpPr/>
          <p:nvPr/>
        </p:nvSpPr>
        <p:spPr>
          <a:xfrm flipV="1">
            <a:off x="3349399" y="1824092"/>
            <a:ext cx="1" cy="1495316"/>
          </a:xfrm>
          <a:prstGeom prst="line">
            <a:avLst/>
          </a:prstGeom>
          <a:ln w="25400">
            <a:solidFill>
              <a:srgbClr val="47A4EB"/>
            </a:solidFill>
          </a:ln>
        </p:spPr>
        <p:txBody>
          <a:bodyPr lIns="0" tIns="0" rIns="0" bIns="0"/>
          <a:lstStyle/>
          <a:p>
            <a:pPr/>
          </a:p>
        </p:txBody>
      </p:sp>
      <p:sp>
        <p:nvSpPr>
          <p:cNvPr id="464" name="Line"/>
          <p:cNvSpPr/>
          <p:nvPr/>
        </p:nvSpPr>
        <p:spPr>
          <a:xfrm>
            <a:off x="3721100" y="2164842"/>
            <a:ext cx="1090686" cy="1"/>
          </a:xfrm>
          <a:prstGeom prst="line">
            <a:avLst/>
          </a:prstGeom>
          <a:ln w="25400">
            <a:solidFill>
              <a:srgbClr val="47A4EB"/>
            </a:solidFill>
          </a:ln>
        </p:spPr>
        <p:txBody>
          <a:bodyPr lIns="0" tIns="0" rIns="0" bIns="0"/>
          <a:lstStyle/>
          <a:p>
            <a:pPr/>
          </a:p>
        </p:txBody>
      </p:sp>
      <p:sp>
        <p:nvSpPr>
          <p:cNvPr id="465" name="Line"/>
          <p:cNvSpPr/>
          <p:nvPr/>
        </p:nvSpPr>
        <p:spPr>
          <a:xfrm flipV="1">
            <a:off x="3719449" y="2159000"/>
            <a:ext cx="1" cy="825500"/>
          </a:xfrm>
          <a:prstGeom prst="line">
            <a:avLst/>
          </a:prstGeom>
          <a:ln w="25400">
            <a:solidFill>
              <a:srgbClr val="47A4EB"/>
            </a:solidFill>
          </a:ln>
        </p:spPr>
        <p:txBody>
          <a:bodyPr lIns="0" tIns="0" rIns="0" bIns="0"/>
          <a:lstStyle/>
          <a:p>
            <a:pPr/>
          </a:p>
        </p:txBody>
      </p:sp>
      <p:sp>
        <p:nvSpPr>
          <p:cNvPr id="466" name="Line"/>
          <p:cNvSpPr/>
          <p:nvPr/>
        </p:nvSpPr>
        <p:spPr>
          <a:xfrm>
            <a:off x="3348665" y="3321557"/>
            <a:ext cx="1094822" cy="1"/>
          </a:xfrm>
          <a:prstGeom prst="line">
            <a:avLst/>
          </a:prstGeom>
          <a:ln w="25400">
            <a:solidFill>
              <a:srgbClr val="47A4EB"/>
            </a:solidFill>
          </a:ln>
        </p:spPr>
        <p:txBody>
          <a:bodyPr lIns="0" tIns="0" rIns="0" bIns="0"/>
          <a:lstStyle/>
          <a:p>
            <a:pPr/>
          </a:p>
        </p:txBody>
      </p:sp>
      <p:sp>
        <p:nvSpPr>
          <p:cNvPr id="467" name="Line"/>
          <p:cNvSpPr/>
          <p:nvPr/>
        </p:nvSpPr>
        <p:spPr>
          <a:xfrm>
            <a:off x="3331715" y="3658615"/>
            <a:ext cx="1452390" cy="1"/>
          </a:xfrm>
          <a:prstGeom prst="line">
            <a:avLst/>
          </a:prstGeom>
          <a:ln w="25400">
            <a:solidFill>
              <a:srgbClr val="47A4EB"/>
            </a:solidFill>
          </a:ln>
        </p:spPr>
        <p:txBody>
          <a:bodyPr lIns="0" tIns="0" rIns="0" bIns="0"/>
          <a:lstStyle/>
          <a:p>
            <a:pPr/>
          </a:p>
        </p:txBody>
      </p:sp>
      <p:sp>
        <p:nvSpPr>
          <p:cNvPr id="468" name="Arrow 7"/>
          <p:cNvSpPr/>
          <p:nvPr/>
        </p:nvSpPr>
        <p:spPr>
          <a:xfrm rot="14838823">
            <a:off x="4674470" y="919919"/>
            <a:ext cx="592848" cy="75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8AC7F"/>
          </a:solidFill>
          <a:ln w="12700">
            <a:miter lim="400000"/>
          </a:ln>
        </p:spPr>
        <p:txBody>
          <a:bodyPr lIns="0" tIns="0" rIns="0" bIns="0"/>
          <a:lstStyle/>
          <a:p>
            <a:pPr/>
          </a:p>
        </p:txBody>
      </p:sp>
      <p:sp>
        <p:nvSpPr>
          <p:cNvPr id="469" name="Line"/>
          <p:cNvSpPr/>
          <p:nvPr/>
        </p:nvSpPr>
        <p:spPr>
          <a:xfrm>
            <a:off x="4077037" y="2916876"/>
            <a:ext cx="1448791" cy="1"/>
          </a:xfrm>
          <a:prstGeom prst="line">
            <a:avLst/>
          </a:prstGeom>
          <a:ln w="25400">
            <a:solidFill>
              <a:srgbClr val="47A4EB"/>
            </a:solidFill>
          </a:ln>
        </p:spPr>
        <p:txBody>
          <a:bodyPr lIns="0" tIns="0" rIns="0" bIns="0"/>
          <a:lstStyle/>
          <a:p>
            <a:pPr/>
          </a:p>
        </p:txBody>
      </p:sp>
      <p:sp>
        <p:nvSpPr>
          <p:cNvPr id="470" name="User Decision Point"/>
          <p:cNvSpPr txBox="1"/>
          <p:nvPr/>
        </p:nvSpPr>
        <p:spPr>
          <a:xfrm>
            <a:off x="4436873" y="687268"/>
            <a:ext cx="1452390"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F8AC7F"/>
                </a:solidFill>
                <a:latin typeface="+mj-lt"/>
                <a:ea typeface="+mj-ea"/>
                <a:cs typeface="+mj-cs"/>
                <a:sym typeface="Helvetica"/>
              </a:defRPr>
            </a:lvl1pPr>
          </a:lstStyle>
          <a:p>
            <a:pPr/>
            <a:r>
              <a:t>User Decision Point</a:t>
            </a:r>
          </a:p>
        </p:txBody>
      </p:sp>
      <p:sp>
        <p:nvSpPr>
          <p:cNvPr id="471" name="Arrow 7"/>
          <p:cNvSpPr/>
          <p:nvPr/>
        </p:nvSpPr>
        <p:spPr>
          <a:xfrm rot="6168669">
            <a:off x="2451830" y="3173669"/>
            <a:ext cx="592847" cy="75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8AC7F"/>
          </a:solidFill>
          <a:ln w="12700">
            <a:miter lim="400000"/>
          </a:ln>
        </p:spPr>
        <p:txBody>
          <a:bodyPr lIns="0" tIns="0" rIns="0" bIns="0"/>
          <a:lstStyle/>
          <a:p>
            <a:pPr/>
          </a:p>
        </p:txBody>
      </p:sp>
      <p:sp>
        <p:nvSpPr>
          <p:cNvPr id="472" name="AI Decision Point"/>
          <p:cNvSpPr txBox="1"/>
          <p:nvPr/>
        </p:nvSpPr>
        <p:spPr>
          <a:xfrm>
            <a:off x="1973131" y="3823294"/>
            <a:ext cx="84539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F8AC7F"/>
                </a:solidFill>
                <a:latin typeface="+mj-lt"/>
                <a:ea typeface="+mj-ea"/>
                <a:cs typeface="+mj-cs"/>
                <a:sym typeface="Helvetica"/>
              </a:defRPr>
            </a:lvl1pPr>
          </a:lstStyle>
          <a:p>
            <a:pPr/>
            <a:r>
              <a:t>AI Decision Point</a:t>
            </a:r>
          </a:p>
        </p:txBody>
      </p:sp>
      <p:sp>
        <p:nvSpPr>
          <p:cNvPr id="473" name="Line"/>
          <p:cNvSpPr/>
          <p:nvPr/>
        </p:nvSpPr>
        <p:spPr>
          <a:xfrm>
            <a:off x="4081986" y="2539719"/>
            <a:ext cx="1813725" cy="1"/>
          </a:xfrm>
          <a:prstGeom prst="line">
            <a:avLst/>
          </a:prstGeom>
          <a:ln w="25400">
            <a:solidFill>
              <a:srgbClr val="47A4EB"/>
            </a:solidFill>
          </a:ln>
        </p:spPr>
        <p:txBody>
          <a:bodyPr lIns="0" tIns="0" rIns="0" bIns="0"/>
          <a:lstStyle/>
          <a:p>
            <a:pPr/>
          </a:p>
        </p:txBody>
      </p:sp>
      <p:sp>
        <p:nvSpPr>
          <p:cNvPr id="474" name="Rat"/>
          <p:cNvSpPr/>
          <p:nvPr/>
        </p:nvSpPr>
        <p:spPr>
          <a:xfrm>
            <a:off x="3067121" y="1161441"/>
            <a:ext cx="707750" cy="210260"/>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47A4EB"/>
          </a:solidFill>
          <a:ln w="12700">
            <a:miter lim="400000"/>
          </a:ln>
        </p:spPr>
        <p:txBody>
          <a:bodyPr lIns="0" tIns="0" rIns="0" bIns="0"/>
          <a:lstStyle/>
          <a:p>
            <a:pPr/>
          </a:p>
        </p:txBody>
      </p:sp>
      <p:sp>
        <p:nvSpPr>
          <p:cNvPr id="475" name="Line"/>
          <p:cNvSpPr/>
          <p:nvPr/>
        </p:nvSpPr>
        <p:spPr>
          <a:xfrm flipV="1">
            <a:off x="3541599" y="2033749"/>
            <a:ext cx="1" cy="1076002"/>
          </a:xfrm>
          <a:prstGeom prst="line">
            <a:avLst/>
          </a:prstGeom>
          <a:ln w="25400">
            <a:solidFill>
              <a:srgbClr val="4FD9C0"/>
            </a:solidFill>
            <a:custDash>
              <a:ds d="200000" sp="200000"/>
            </a:custDash>
            <a:miter lim="400000"/>
          </a:ln>
        </p:spPr>
        <p:txBody>
          <a:bodyPr lIns="0" tIns="0" rIns="0" bIns="0"/>
          <a:lstStyle/>
          <a:p>
            <a:pPr/>
          </a:p>
        </p:txBody>
      </p:sp>
      <p:sp>
        <p:nvSpPr>
          <p:cNvPr id="476" name="Arrow 7"/>
          <p:cNvSpPr/>
          <p:nvPr/>
        </p:nvSpPr>
        <p:spPr>
          <a:xfrm rot="6168669">
            <a:off x="2795453" y="1961611"/>
            <a:ext cx="592848" cy="75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FD9C0"/>
          </a:solidFill>
          <a:ln w="12700">
            <a:miter lim="400000"/>
          </a:ln>
        </p:spPr>
        <p:txBody>
          <a:bodyPr lIns="0" tIns="0" rIns="0" bIns="0"/>
          <a:lstStyle/>
          <a:p>
            <a:pPr/>
          </a:p>
        </p:txBody>
      </p:sp>
      <p:sp>
        <p:nvSpPr>
          <p:cNvPr id="477" name="Process Automation"/>
          <p:cNvSpPr txBox="1"/>
          <p:nvPr/>
        </p:nvSpPr>
        <p:spPr>
          <a:xfrm>
            <a:off x="1972305" y="2554012"/>
            <a:ext cx="99867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Process Automation</a:t>
            </a:r>
          </a:p>
        </p:txBody>
      </p:sp>
      <p:sp>
        <p:nvSpPr>
          <p:cNvPr id="478" name="Line"/>
          <p:cNvSpPr/>
          <p:nvPr/>
        </p:nvSpPr>
        <p:spPr>
          <a:xfrm>
            <a:off x="3559760" y="1993392"/>
            <a:ext cx="1034555" cy="1"/>
          </a:xfrm>
          <a:prstGeom prst="line">
            <a:avLst/>
          </a:prstGeom>
          <a:ln w="25400">
            <a:solidFill>
              <a:srgbClr val="4FD9C0"/>
            </a:solidFill>
            <a:custDash>
              <a:ds d="200000" sp="200000"/>
            </a:custDash>
            <a:miter lim="400000"/>
          </a:ln>
        </p:spPr>
        <p:txBody>
          <a:bodyPr lIns="0" tIns="0" rIns="0" bIns="0"/>
          <a:lstStyle/>
          <a:p>
            <a:pPr/>
          </a:p>
        </p:txBody>
      </p:sp>
      <p:sp>
        <p:nvSpPr>
          <p:cNvPr id="479" name="Line"/>
          <p:cNvSpPr/>
          <p:nvPr/>
        </p:nvSpPr>
        <p:spPr>
          <a:xfrm>
            <a:off x="3534424" y="3156457"/>
            <a:ext cx="370051" cy="1"/>
          </a:xfrm>
          <a:prstGeom prst="line">
            <a:avLst/>
          </a:prstGeom>
          <a:ln w="25400">
            <a:solidFill>
              <a:srgbClr val="4FD9C0"/>
            </a:solidFill>
            <a:custDash>
              <a:ds d="200000" sp="200000"/>
            </a:custDash>
            <a:miter lim="400000"/>
          </a:ln>
        </p:spPr>
        <p:txBody>
          <a:bodyPr lIns="0" tIns="0" rIns="0" bIns="0"/>
          <a:lstStyle/>
          <a:p>
            <a:pPr/>
          </a:p>
        </p:txBody>
      </p:sp>
      <p:sp>
        <p:nvSpPr>
          <p:cNvPr id="480" name="Line"/>
          <p:cNvSpPr/>
          <p:nvPr/>
        </p:nvSpPr>
        <p:spPr>
          <a:xfrm flipV="1">
            <a:off x="3896076" y="2796217"/>
            <a:ext cx="1" cy="318396"/>
          </a:xfrm>
          <a:prstGeom prst="line">
            <a:avLst/>
          </a:prstGeom>
          <a:ln w="25400">
            <a:solidFill>
              <a:srgbClr val="4FD9C0"/>
            </a:solidFill>
            <a:custDash>
              <a:ds d="200000" sp="200000"/>
            </a:custDash>
            <a:miter lim="400000"/>
            <a:tailEnd type="triangle"/>
          </a:ln>
        </p:spPr>
        <p:txBody>
          <a:bodyPr lIns="0" tIns="0" rIns="0" bIns="0"/>
          <a:lstStyle/>
          <a:p>
            <a:pPr/>
          </a:p>
        </p:txBody>
      </p:sp>
      <p:sp>
        <p:nvSpPr>
          <p:cNvPr id="481" name="Line"/>
          <p:cNvSpPr/>
          <p:nvPr/>
        </p:nvSpPr>
        <p:spPr>
          <a:xfrm>
            <a:off x="3356574" y="3495361"/>
            <a:ext cx="1259536" cy="1"/>
          </a:xfrm>
          <a:prstGeom prst="line">
            <a:avLst/>
          </a:prstGeom>
          <a:ln w="25400">
            <a:solidFill>
              <a:srgbClr val="4FD9C0"/>
            </a:solidFill>
            <a:custDash>
              <a:ds d="200000" sp="200000"/>
            </a:custDash>
            <a:miter lim="400000"/>
          </a:ln>
        </p:spPr>
        <p:txBody>
          <a:bodyPr lIns="0" tIns="0" rIns="0" bIns="0"/>
          <a:lstStyle/>
          <a:p>
            <a:pPr/>
          </a:p>
        </p:txBody>
      </p:sp>
      <p:sp>
        <p:nvSpPr>
          <p:cNvPr id="482" name="Line"/>
          <p:cNvSpPr/>
          <p:nvPr/>
        </p:nvSpPr>
        <p:spPr>
          <a:xfrm flipV="1">
            <a:off x="4603398" y="3162360"/>
            <a:ext cx="1" cy="318396"/>
          </a:xfrm>
          <a:prstGeom prst="line">
            <a:avLst/>
          </a:prstGeom>
          <a:ln w="25400">
            <a:solidFill>
              <a:srgbClr val="4FD9C0"/>
            </a:solidFill>
            <a:custDash>
              <a:ds d="200000" sp="200000"/>
            </a:custDash>
            <a:miter lim="400000"/>
          </a:ln>
        </p:spPr>
        <p:txBody>
          <a:bodyPr lIns="0" tIns="0" rIns="0" bIns="0"/>
          <a:lstStyle/>
          <a:p>
            <a:pPr/>
          </a:p>
        </p:txBody>
      </p:sp>
      <p:sp>
        <p:nvSpPr>
          <p:cNvPr id="483" name="Arrow 7"/>
          <p:cNvSpPr/>
          <p:nvPr/>
        </p:nvSpPr>
        <p:spPr>
          <a:xfrm rot="18076685">
            <a:off x="4047988" y="2240650"/>
            <a:ext cx="592848" cy="75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FD9C0"/>
          </a:solidFill>
          <a:ln w="12700">
            <a:miter lim="400000"/>
          </a:ln>
        </p:spPr>
        <p:txBody>
          <a:bodyPr lIns="0" tIns="0" rIns="0" bIns="0"/>
          <a:lstStyle/>
          <a:p>
            <a:pPr>
              <a:defRPr>
                <a:solidFill>
                  <a:srgbClr val="4FD9C0"/>
                </a:solidFill>
              </a:defRPr>
            </a:pPr>
          </a:p>
        </p:txBody>
      </p:sp>
      <p:sp>
        <p:nvSpPr>
          <p:cNvPr id="484" name="Line"/>
          <p:cNvSpPr/>
          <p:nvPr/>
        </p:nvSpPr>
        <p:spPr>
          <a:xfrm flipV="1">
            <a:off x="5150367" y="1438021"/>
            <a:ext cx="1" cy="1139572"/>
          </a:xfrm>
          <a:prstGeom prst="line">
            <a:avLst/>
          </a:prstGeom>
          <a:ln w="25400">
            <a:solidFill>
              <a:srgbClr val="47A4EB"/>
            </a:solidFill>
          </a:ln>
        </p:spPr>
        <p:txBody>
          <a:bodyPr lIns="0" tIns="0" rIns="0" bIns="0"/>
          <a:lstStyle/>
          <a:p>
            <a:pPr/>
          </a:p>
        </p:txBody>
      </p:sp>
      <p:sp>
        <p:nvSpPr>
          <p:cNvPr id="485" name="Line"/>
          <p:cNvSpPr/>
          <p:nvPr/>
        </p:nvSpPr>
        <p:spPr>
          <a:xfrm>
            <a:off x="5521604" y="1449409"/>
            <a:ext cx="733150" cy="1"/>
          </a:xfrm>
          <a:prstGeom prst="line">
            <a:avLst/>
          </a:prstGeom>
          <a:ln w="25400">
            <a:solidFill>
              <a:srgbClr val="47A4EB"/>
            </a:solidFill>
          </a:ln>
        </p:spPr>
        <p:txBody>
          <a:bodyPr lIns="0" tIns="0" rIns="0" bIns="0"/>
          <a:lstStyle/>
          <a:p>
            <a:pPr/>
          </a:p>
        </p:txBody>
      </p:sp>
      <p:sp>
        <p:nvSpPr>
          <p:cNvPr id="486" name="Cheese"/>
          <p:cNvSpPr/>
          <p:nvPr/>
        </p:nvSpPr>
        <p:spPr>
          <a:xfrm>
            <a:off x="5870716" y="1163588"/>
            <a:ext cx="201015" cy="240615"/>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11079" y="0"/>
                </a:moveTo>
                <a:cubicBezTo>
                  <a:pt x="6683" y="0"/>
                  <a:pt x="2761" y="844"/>
                  <a:pt x="193" y="2166"/>
                </a:cubicBezTo>
                <a:lnTo>
                  <a:pt x="21528" y="7052"/>
                </a:lnTo>
                <a:lnTo>
                  <a:pt x="14269" y="169"/>
                </a:lnTo>
                <a:cubicBezTo>
                  <a:pt x="14256" y="157"/>
                  <a:pt x="14240" y="148"/>
                  <a:pt x="14221" y="147"/>
                </a:cubicBezTo>
                <a:cubicBezTo>
                  <a:pt x="13211" y="50"/>
                  <a:pt x="12158" y="0"/>
                  <a:pt x="11079" y="0"/>
                </a:cubicBezTo>
                <a:close/>
                <a:moveTo>
                  <a:pt x="8180" y="1188"/>
                </a:moveTo>
                <a:cubicBezTo>
                  <a:pt x="9095" y="1211"/>
                  <a:pt x="10032" y="1552"/>
                  <a:pt x="10394" y="2019"/>
                </a:cubicBezTo>
                <a:cubicBezTo>
                  <a:pt x="10807" y="2554"/>
                  <a:pt x="10312" y="3052"/>
                  <a:pt x="9288" y="3133"/>
                </a:cubicBezTo>
                <a:cubicBezTo>
                  <a:pt x="8264" y="3215"/>
                  <a:pt x="7098" y="2849"/>
                  <a:pt x="6685" y="2314"/>
                </a:cubicBezTo>
                <a:cubicBezTo>
                  <a:pt x="6272" y="1780"/>
                  <a:pt x="6769" y="1280"/>
                  <a:pt x="7793" y="1198"/>
                </a:cubicBezTo>
                <a:cubicBezTo>
                  <a:pt x="7921" y="1188"/>
                  <a:pt x="8049" y="1185"/>
                  <a:pt x="8180" y="1188"/>
                </a:cubicBezTo>
                <a:close/>
                <a:moveTo>
                  <a:pt x="120" y="2738"/>
                </a:moveTo>
                <a:lnTo>
                  <a:pt x="0" y="16643"/>
                </a:lnTo>
                <a:cubicBezTo>
                  <a:pt x="0" y="16672"/>
                  <a:pt x="22" y="16699"/>
                  <a:pt x="56" y="16707"/>
                </a:cubicBezTo>
                <a:lnTo>
                  <a:pt x="21381" y="21589"/>
                </a:lnTo>
                <a:cubicBezTo>
                  <a:pt x="21430" y="21600"/>
                  <a:pt x="21480" y="21571"/>
                  <a:pt x="21480" y="21529"/>
                </a:cubicBezTo>
                <a:lnTo>
                  <a:pt x="21547" y="13427"/>
                </a:lnTo>
                <a:cubicBezTo>
                  <a:pt x="21547" y="13393"/>
                  <a:pt x="21516" y="13365"/>
                  <a:pt x="21475" y="13363"/>
                </a:cubicBezTo>
                <a:cubicBezTo>
                  <a:pt x="20507" y="13309"/>
                  <a:pt x="19742" y="12637"/>
                  <a:pt x="19742" y="11815"/>
                </a:cubicBezTo>
                <a:cubicBezTo>
                  <a:pt x="19742" y="10986"/>
                  <a:pt x="20521" y="10309"/>
                  <a:pt x="21501" y="10265"/>
                </a:cubicBezTo>
                <a:cubicBezTo>
                  <a:pt x="21543" y="10264"/>
                  <a:pt x="21576" y="10236"/>
                  <a:pt x="21576" y="10201"/>
                </a:cubicBezTo>
                <a:lnTo>
                  <a:pt x="21600" y="7656"/>
                </a:lnTo>
                <a:lnTo>
                  <a:pt x="120" y="2738"/>
                </a:lnTo>
                <a:close/>
                <a:moveTo>
                  <a:pt x="14901" y="2979"/>
                </a:moveTo>
                <a:cubicBezTo>
                  <a:pt x="15680" y="2943"/>
                  <a:pt x="16560" y="3272"/>
                  <a:pt x="16865" y="3714"/>
                </a:cubicBezTo>
                <a:cubicBezTo>
                  <a:pt x="17170" y="4155"/>
                  <a:pt x="16786" y="4541"/>
                  <a:pt x="16007" y="4577"/>
                </a:cubicBezTo>
                <a:cubicBezTo>
                  <a:pt x="15227" y="4613"/>
                  <a:pt x="14348" y="4285"/>
                  <a:pt x="14043" y="3844"/>
                </a:cubicBezTo>
                <a:cubicBezTo>
                  <a:pt x="13738" y="3403"/>
                  <a:pt x="14121" y="3015"/>
                  <a:pt x="14901" y="2979"/>
                </a:cubicBezTo>
                <a:close/>
                <a:moveTo>
                  <a:pt x="4541" y="5239"/>
                </a:moveTo>
                <a:cubicBezTo>
                  <a:pt x="5399" y="5239"/>
                  <a:pt x="6096" y="5821"/>
                  <a:pt x="6096" y="6538"/>
                </a:cubicBezTo>
                <a:cubicBezTo>
                  <a:pt x="6096" y="7255"/>
                  <a:pt x="5400" y="7837"/>
                  <a:pt x="4541" y="7837"/>
                </a:cubicBezTo>
                <a:cubicBezTo>
                  <a:pt x="3682" y="7837"/>
                  <a:pt x="2986" y="7255"/>
                  <a:pt x="2986" y="6538"/>
                </a:cubicBezTo>
                <a:cubicBezTo>
                  <a:pt x="2986" y="5821"/>
                  <a:pt x="3682" y="5239"/>
                  <a:pt x="4541" y="5239"/>
                </a:cubicBezTo>
                <a:close/>
                <a:moveTo>
                  <a:pt x="9709" y="9254"/>
                </a:moveTo>
                <a:cubicBezTo>
                  <a:pt x="10735" y="9254"/>
                  <a:pt x="11567" y="9948"/>
                  <a:pt x="11567" y="10805"/>
                </a:cubicBezTo>
                <a:cubicBezTo>
                  <a:pt x="11567" y="11663"/>
                  <a:pt x="10735" y="12357"/>
                  <a:pt x="9709" y="12357"/>
                </a:cubicBezTo>
                <a:cubicBezTo>
                  <a:pt x="8682" y="12357"/>
                  <a:pt x="7851" y="11663"/>
                  <a:pt x="7851" y="10805"/>
                </a:cubicBezTo>
                <a:cubicBezTo>
                  <a:pt x="7851" y="9948"/>
                  <a:pt x="8682" y="9254"/>
                  <a:pt x="9709" y="9254"/>
                </a:cubicBezTo>
                <a:close/>
                <a:moveTo>
                  <a:pt x="14105" y="13226"/>
                </a:moveTo>
                <a:cubicBezTo>
                  <a:pt x="14964" y="13226"/>
                  <a:pt x="15660" y="13808"/>
                  <a:pt x="15660" y="14525"/>
                </a:cubicBezTo>
                <a:cubicBezTo>
                  <a:pt x="15660" y="15242"/>
                  <a:pt x="14964" y="15824"/>
                  <a:pt x="14105" y="15824"/>
                </a:cubicBezTo>
                <a:cubicBezTo>
                  <a:pt x="13247" y="15824"/>
                  <a:pt x="12552" y="15242"/>
                  <a:pt x="12552" y="14525"/>
                </a:cubicBezTo>
                <a:cubicBezTo>
                  <a:pt x="12552" y="13808"/>
                  <a:pt x="13246" y="13226"/>
                  <a:pt x="14105" y="13226"/>
                </a:cubicBezTo>
                <a:close/>
                <a:moveTo>
                  <a:pt x="4644" y="13395"/>
                </a:moveTo>
                <a:cubicBezTo>
                  <a:pt x="5671" y="13395"/>
                  <a:pt x="6502" y="14091"/>
                  <a:pt x="6502" y="14949"/>
                </a:cubicBezTo>
                <a:cubicBezTo>
                  <a:pt x="6502" y="15806"/>
                  <a:pt x="5671" y="16500"/>
                  <a:pt x="4644" y="16500"/>
                </a:cubicBezTo>
                <a:cubicBezTo>
                  <a:pt x="3618" y="16500"/>
                  <a:pt x="2784" y="15806"/>
                  <a:pt x="2784" y="14949"/>
                </a:cubicBezTo>
                <a:cubicBezTo>
                  <a:pt x="2784" y="14091"/>
                  <a:pt x="3618" y="13395"/>
                  <a:pt x="4644" y="13395"/>
                </a:cubicBezTo>
                <a:close/>
              </a:path>
            </a:pathLst>
          </a:custGeom>
          <a:solidFill>
            <a:srgbClr val="47A4EB"/>
          </a:solidFill>
          <a:ln w="12700">
            <a:miter lim="400000"/>
          </a:ln>
        </p:spPr>
        <p:txBody>
          <a:bodyPr lIns="0" tIns="0" rIns="0" bIns="0"/>
          <a:lstStyle/>
          <a:p>
            <a:pPr/>
          </a:p>
        </p:txBody>
      </p:sp>
      <p:sp>
        <p:nvSpPr>
          <p:cNvPr id="487" name="Logic-Automated Decision Point"/>
          <p:cNvSpPr txBox="1"/>
          <p:nvPr/>
        </p:nvSpPr>
        <p:spPr>
          <a:xfrm>
            <a:off x="4817375" y="2033015"/>
            <a:ext cx="870427"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Logic-Automated Decision Point</a:t>
            </a:r>
          </a:p>
        </p:txBody>
      </p:sp>
      <p:sp>
        <p:nvSpPr>
          <p:cNvPr id="488" name="Line"/>
          <p:cNvSpPr/>
          <p:nvPr/>
        </p:nvSpPr>
        <p:spPr>
          <a:xfrm flipV="1">
            <a:off x="5883416" y="1756028"/>
            <a:ext cx="1" cy="777919"/>
          </a:xfrm>
          <a:prstGeom prst="line">
            <a:avLst/>
          </a:prstGeom>
          <a:ln w="25400">
            <a:solidFill>
              <a:srgbClr val="47A4EB"/>
            </a:solidFill>
          </a:ln>
        </p:spPr>
        <p:txBody>
          <a:bodyPr lIns="0" tIns="0" rIns="0" bIns="0"/>
          <a:lstStyle/>
          <a:p>
            <a:pPr/>
          </a:p>
        </p:txBody>
      </p:sp>
      <p:sp>
        <p:nvSpPr>
          <p:cNvPr id="489" name="Line"/>
          <p:cNvSpPr/>
          <p:nvPr/>
        </p:nvSpPr>
        <p:spPr>
          <a:xfrm flipV="1">
            <a:off x="5520592" y="1438021"/>
            <a:ext cx="1" cy="767843"/>
          </a:xfrm>
          <a:prstGeom prst="line">
            <a:avLst/>
          </a:prstGeom>
          <a:ln w="25400">
            <a:solidFill>
              <a:srgbClr val="47A4EB"/>
            </a:solidFill>
          </a:ln>
        </p:spPr>
        <p:txBody>
          <a:bodyPr lIns="0" tIns="0" rIns="0" bIns="0"/>
          <a:lstStyle/>
          <a:p>
            <a:pPr/>
          </a:p>
        </p:txBody>
      </p:sp>
      <p:sp>
        <p:nvSpPr>
          <p:cNvPr id="490" name="Line"/>
          <p:cNvSpPr/>
          <p:nvPr/>
        </p:nvSpPr>
        <p:spPr>
          <a:xfrm>
            <a:off x="4211874" y="3159378"/>
            <a:ext cx="370051" cy="1"/>
          </a:xfrm>
          <a:prstGeom prst="line">
            <a:avLst/>
          </a:prstGeom>
          <a:ln w="25400">
            <a:solidFill>
              <a:srgbClr val="4FD9C0"/>
            </a:solidFill>
            <a:custDash>
              <a:ds d="200000" sp="200000"/>
            </a:custDash>
            <a:miter lim="400000"/>
            <a:headEnd type="triangle"/>
          </a:ln>
        </p:spPr>
        <p:txBody>
          <a:bodyPr lIns="0" tIns="0" rIns="0" bIns="0"/>
          <a:lstStyle/>
          <a:p>
            <a:pPr/>
          </a:p>
        </p:txBody>
      </p:sp>
      <p:sp>
        <p:nvSpPr>
          <p:cNvPr id="491" name="Line"/>
          <p:cNvSpPr/>
          <p:nvPr/>
        </p:nvSpPr>
        <p:spPr>
          <a:xfrm flipV="1">
            <a:off x="4776010" y="2910589"/>
            <a:ext cx="1" cy="744039"/>
          </a:xfrm>
          <a:prstGeom prst="line">
            <a:avLst/>
          </a:prstGeom>
          <a:ln w="25400">
            <a:solidFill>
              <a:srgbClr val="47A4EB"/>
            </a:solidFill>
          </a:ln>
        </p:spPr>
        <p:txBody>
          <a:bodyPr lIns="0" tIns="0" rIns="0" bIns="0"/>
          <a:lstStyle/>
          <a:p>
            <a:pPr/>
          </a:p>
        </p:txBody>
      </p:sp>
      <p:sp>
        <p:nvSpPr>
          <p:cNvPr id="492" name="Line"/>
          <p:cNvSpPr/>
          <p:nvPr/>
        </p:nvSpPr>
        <p:spPr>
          <a:xfrm flipV="1">
            <a:off x="5150367" y="3239694"/>
            <a:ext cx="1" cy="711201"/>
          </a:xfrm>
          <a:prstGeom prst="line">
            <a:avLst/>
          </a:prstGeom>
          <a:ln w="25400">
            <a:solidFill>
              <a:srgbClr val="47A4EB"/>
            </a:solidFill>
          </a:ln>
        </p:spPr>
        <p:txBody>
          <a:bodyPr lIns="0" tIns="0" rIns="0" bIns="0"/>
          <a:lstStyle/>
          <a:p>
            <a:pPr/>
          </a:p>
        </p:txBody>
      </p:sp>
      <p:sp>
        <p:nvSpPr>
          <p:cNvPr id="493" name="Line"/>
          <p:cNvSpPr/>
          <p:nvPr/>
        </p:nvSpPr>
        <p:spPr>
          <a:xfrm flipV="1">
            <a:off x="5533292" y="2911728"/>
            <a:ext cx="1" cy="744040"/>
          </a:xfrm>
          <a:prstGeom prst="line">
            <a:avLst/>
          </a:prstGeom>
          <a:ln w="25400">
            <a:solidFill>
              <a:srgbClr val="47A4EB"/>
            </a:solidFill>
          </a:ln>
        </p:spPr>
        <p:txBody>
          <a:bodyPr lIns="0" tIns="0" rIns="0" bIns="0"/>
          <a:lstStyle/>
          <a:p>
            <a:pPr/>
          </a:p>
        </p:txBody>
      </p:sp>
      <p:sp>
        <p:nvSpPr>
          <p:cNvPr id="494" name="Line"/>
          <p:cNvSpPr/>
          <p:nvPr/>
        </p:nvSpPr>
        <p:spPr>
          <a:xfrm flipV="1">
            <a:off x="5917693" y="2911728"/>
            <a:ext cx="1" cy="744040"/>
          </a:xfrm>
          <a:prstGeom prst="line">
            <a:avLst/>
          </a:prstGeom>
          <a:ln w="25400">
            <a:solidFill>
              <a:srgbClr val="47A4EB"/>
            </a:solidFill>
          </a:ln>
        </p:spPr>
        <p:txBody>
          <a:bodyPr lIns="0" tIns="0" rIns="0" bIns="0"/>
          <a:lstStyle/>
          <a:p>
            <a:pPr/>
          </a:p>
        </p:txBody>
      </p:sp>
      <p:sp>
        <p:nvSpPr>
          <p:cNvPr id="495" name="Arrow 7"/>
          <p:cNvSpPr/>
          <p:nvPr/>
        </p:nvSpPr>
        <p:spPr>
          <a:xfrm rot="9706512">
            <a:off x="3037015" y="2708687"/>
            <a:ext cx="592847" cy="75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FD9C0"/>
          </a:solidFill>
          <a:ln w="12700">
            <a:miter lim="400000"/>
          </a:ln>
        </p:spPr>
        <p:txBody>
          <a:bodyPr lIns="0" tIns="0" rIns="0" bIns="0"/>
          <a:lstStyle/>
          <a:p>
            <a:pPr/>
          </a:p>
        </p:txBody>
      </p:sp>
      <p:sp>
        <p:nvSpPr>
          <p:cNvPr id="496" name="Simplify this!"/>
          <p:cNvSpPr txBox="1"/>
          <p:nvPr/>
        </p:nvSpPr>
        <p:spPr>
          <a:xfrm>
            <a:off x="6309559" y="3480815"/>
            <a:ext cx="84539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8179F5"/>
                </a:solidFill>
                <a:latin typeface="+mj-lt"/>
                <a:ea typeface="+mj-ea"/>
                <a:cs typeface="+mj-cs"/>
                <a:sym typeface="Helvetica"/>
              </a:defRPr>
            </a:lvl1pPr>
          </a:lstStyle>
          <a:p>
            <a:pPr/>
            <a:r>
              <a:t>Simplify this!</a:t>
            </a:r>
          </a:p>
        </p:txBody>
      </p:sp>
      <p:sp>
        <p:nvSpPr>
          <p:cNvPr id="497" name="Oval"/>
          <p:cNvSpPr/>
          <p:nvPr/>
        </p:nvSpPr>
        <p:spPr>
          <a:xfrm>
            <a:off x="4937299" y="2715019"/>
            <a:ext cx="1426990" cy="1361385"/>
          </a:xfrm>
          <a:prstGeom prst="ellipse">
            <a:avLst/>
          </a:prstGeom>
          <a:ln w="25400">
            <a:solidFill>
              <a:srgbClr val="8179F5"/>
            </a:solidFill>
            <a:prstDash val="sysDot"/>
            <a:miter lim="400000"/>
          </a:ln>
        </p:spPr>
        <p:txBody>
          <a:bodyPr lIns="0" tIns="0" rIns="0" bIns="0"/>
          <a:lstStyle/>
          <a:p>
            <a:pPr/>
          </a:p>
        </p:txBody>
      </p:sp>
      <p:sp>
        <p:nvSpPr>
          <p:cNvPr id="498" name="1. Simplify the process."/>
          <p:cNvSpPr txBox="1"/>
          <p:nvPr/>
        </p:nvSpPr>
        <p:spPr>
          <a:xfrm>
            <a:off x="6938636" y="1438021"/>
            <a:ext cx="19050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200">
                <a:solidFill>
                  <a:srgbClr val="8179F5"/>
                </a:solidFill>
                <a:latin typeface="+mj-lt"/>
                <a:ea typeface="+mj-ea"/>
                <a:cs typeface="+mj-cs"/>
                <a:sym typeface="Helvetica"/>
              </a:defRPr>
            </a:lvl1pPr>
          </a:lstStyle>
          <a:p>
            <a:pPr/>
            <a:r>
              <a:t>1. Simplify the process.</a:t>
            </a:r>
          </a:p>
        </p:txBody>
      </p:sp>
      <p:sp>
        <p:nvSpPr>
          <p:cNvPr id="499" name="2. Automate with Logic"/>
          <p:cNvSpPr txBox="1"/>
          <p:nvPr/>
        </p:nvSpPr>
        <p:spPr>
          <a:xfrm>
            <a:off x="6930112" y="1734178"/>
            <a:ext cx="1909349"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200">
                <a:solidFill>
                  <a:srgbClr val="4FD9C0"/>
                </a:solidFill>
                <a:latin typeface="+mj-lt"/>
                <a:ea typeface="+mj-ea"/>
                <a:cs typeface="+mj-cs"/>
                <a:sym typeface="Helvetica"/>
              </a:defRPr>
            </a:lvl1pPr>
          </a:lstStyle>
          <a:p>
            <a:pPr/>
            <a:r>
              <a:t>2. Automate with Logic</a:t>
            </a:r>
          </a:p>
        </p:txBody>
      </p:sp>
      <p:sp>
        <p:nvSpPr>
          <p:cNvPr id="500" name="3. Automate with AI"/>
          <p:cNvSpPr txBox="1"/>
          <p:nvPr/>
        </p:nvSpPr>
        <p:spPr>
          <a:xfrm>
            <a:off x="6938636" y="2033015"/>
            <a:ext cx="19050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1200">
                <a:solidFill>
                  <a:srgbClr val="F8AC7F"/>
                </a:solidFill>
                <a:latin typeface="+mj-lt"/>
                <a:ea typeface="+mj-ea"/>
                <a:cs typeface="+mj-cs"/>
                <a:sym typeface="Helvetica"/>
              </a:defRPr>
            </a:lvl1pPr>
          </a:lstStyle>
          <a:p>
            <a:pPr/>
            <a:r>
              <a:t>3. Automate with AI</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p:cNvSpPr/>
          <p:nvPr/>
        </p:nvSpPr>
        <p:spPr>
          <a:xfrm rot="5400000">
            <a:off x="4152408" y="1920761"/>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05" name="Shape"/>
          <p:cNvSpPr/>
          <p:nvPr/>
        </p:nvSpPr>
        <p:spPr>
          <a:xfrm rot="5400000">
            <a:off x="1362561" y="1920761"/>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06" name="Planning a Basic Prompt Automation Feature"/>
          <p:cNvSpPr txBox="1"/>
          <p:nvPr>
            <p:ph type="title"/>
          </p:nvPr>
        </p:nvSpPr>
        <p:spPr>
          <a:xfrm>
            <a:off x="1259349" y="151200"/>
            <a:ext cx="7471293" cy="572701"/>
          </a:xfrm>
          <a:prstGeom prst="rect">
            <a:avLst/>
          </a:prstGeom>
        </p:spPr>
        <p:txBody>
          <a:bodyPr/>
          <a:lstStyle>
            <a:lvl1pPr defTabSz="822959">
              <a:defRPr sz="2520"/>
            </a:lvl1pPr>
          </a:lstStyle>
          <a:p>
            <a:pPr/>
            <a:r>
              <a:t>Planning a Basic Prompt Automation Feature</a:t>
            </a:r>
          </a:p>
        </p:txBody>
      </p:sp>
      <p:sp>
        <p:nvSpPr>
          <p:cNvPr id="5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10" name="Google Shape;204;p30"/>
          <p:cNvGrpSpPr/>
          <p:nvPr/>
        </p:nvGrpSpPr>
        <p:grpSpPr>
          <a:xfrm>
            <a:off x="1384811" y="1079578"/>
            <a:ext cx="3222365" cy="393594"/>
            <a:chOff x="0" y="0"/>
            <a:chExt cx="3222363" cy="393592"/>
          </a:xfrm>
        </p:grpSpPr>
        <p:sp>
          <p:nvSpPr>
            <p:cNvPr id="508" name="Rectangle"/>
            <p:cNvSpPr/>
            <p:nvPr/>
          </p:nvSpPr>
          <p:spPr>
            <a:xfrm>
              <a:off x="0" y="43046"/>
              <a:ext cx="3222364" cy="307501"/>
            </a:xfrm>
            <a:prstGeom prst="rect">
              <a:avLst/>
            </a:prstGeom>
            <a:solidFill>
              <a:srgbClr val="837AF6"/>
            </a:solid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p>
          </p:txBody>
        </p:sp>
        <p:sp>
          <p:nvSpPr>
            <p:cNvPr id="509" name="Offline"/>
            <p:cNvSpPr txBox="1"/>
            <p:nvPr/>
          </p:nvSpPr>
          <p:spPr>
            <a:xfrm>
              <a:off x="0" y="-1"/>
              <a:ext cx="3222364" cy="393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noAutofit/>
            </a:bodyPr>
            <a:lstStyle>
              <a:lvl1pPr algn="ctr">
                <a:defRPr b="1">
                  <a:solidFill>
                    <a:srgbClr val="FFFFFF"/>
                  </a:solidFill>
                  <a:latin typeface="Helvetica Neue"/>
                  <a:ea typeface="Helvetica Neue"/>
                  <a:cs typeface="Helvetica Neue"/>
                  <a:sym typeface="Helvetica Neue"/>
                </a:defRPr>
              </a:lvl1pPr>
            </a:lstStyle>
            <a:p>
              <a:pPr/>
              <a:r>
                <a:t>Offline</a:t>
              </a:r>
            </a:p>
          </p:txBody>
        </p:sp>
      </p:grpSp>
      <p:grpSp>
        <p:nvGrpSpPr>
          <p:cNvPr id="513" name="Google Shape;205;p30"/>
          <p:cNvGrpSpPr/>
          <p:nvPr/>
        </p:nvGrpSpPr>
        <p:grpSpPr>
          <a:xfrm>
            <a:off x="4878625" y="1089246"/>
            <a:ext cx="2782447" cy="374258"/>
            <a:chOff x="0" y="0"/>
            <a:chExt cx="2782446" cy="374256"/>
          </a:xfrm>
        </p:grpSpPr>
        <p:sp>
          <p:nvSpPr>
            <p:cNvPr id="511" name="Rectangle"/>
            <p:cNvSpPr/>
            <p:nvPr/>
          </p:nvSpPr>
          <p:spPr>
            <a:xfrm>
              <a:off x="0" y="40931"/>
              <a:ext cx="2782447" cy="292395"/>
            </a:xfrm>
            <a:prstGeom prst="rect">
              <a:avLst/>
            </a:prstGeom>
            <a:solidFill>
              <a:schemeClr val="accent4"/>
            </a:solid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p>
          </p:txBody>
        </p:sp>
        <p:sp>
          <p:nvSpPr>
            <p:cNvPr id="512" name="AI"/>
            <p:cNvSpPr txBox="1"/>
            <p:nvPr/>
          </p:nvSpPr>
          <p:spPr>
            <a:xfrm>
              <a:off x="0" y="-1"/>
              <a:ext cx="2782447" cy="3742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noAutofit/>
            </a:bodyPr>
            <a:lstStyle>
              <a:lvl1pPr algn="ctr">
                <a:defRPr b="1">
                  <a:solidFill>
                    <a:srgbClr val="FFFFFF"/>
                  </a:solidFill>
                  <a:latin typeface="Helvetica Neue"/>
                  <a:ea typeface="Helvetica Neue"/>
                  <a:cs typeface="Helvetica Neue"/>
                  <a:sym typeface="Helvetica Neue"/>
                </a:defRPr>
              </a:lvl1pPr>
            </a:lstStyle>
            <a:p>
              <a:pPr/>
              <a:r>
                <a:t>AI</a:t>
              </a:r>
            </a:p>
          </p:txBody>
        </p:sp>
      </p:grpSp>
      <p:sp>
        <p:nvSpPr>
          <p:cNvPr id="514" name="Head with Shoulders"/>
          <p:cNvSpPr/>
          <p:nvPr/>
        </p:nvSpPr>
        <p:spPr>
          <a:xfrm>
            <a:off x="353580" y="2470864"/>
            <a:ext cx="1026115"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8419" y="0"/>
                  <a:pt x="7041" y="1374"/>
                  <a:pt x="6553" y="3337"/>
                </a:cubicBezTo>
                <a:cubicBezTo>
                  <a:pt x="6322" y="4269"/>
                  <a:pt x="6312" y="5365"/>
                  <a:pt x="6383" y="6556"/>
                </a:cubicBezTo>
                <a:cubicBezTo>
                  <a:pt x="6251" y="6550"/>
                  <a:pt x="6103" y="6550"/>
                  <a:pt x="5944" y="6556"/>
                </a:cubicBezTo>
                <a:cubicBezTo>
                  <a:pt x="5170" y="6600"/>
                  <a:pt x="5740" y="8660"/>
                  <a:pt x="6261" y="9870"/>
                </a:cubicBezTo>
                <a:cubicBezTo>
                  <a:pt x="6371" y="10117"/>
                  <a:pt x="6602" y="10060"/>
                  <a:pt x="6700" y="10028"/>
                </a:cubicBezTo>
                <a:cubicBezTo>
                  <a:pt x="6898" y="12074"/>
                  <a:pt x="7173" y="12688"/>
                  <a:pt x="7865" y="13587"/>
                </a:cubicBezTo>
                <a:lnTo>
                  <a:pt x="7853" y="14563"/>
                </a:lnTo>
                <a:cubicBezTo>
                  <a:pt x="7836" y="15893"/>
                  <a:pt x="7177" y="16995"/>
                  <a:pt x="6102" y="17704"/>
                </a:cubicBezTo>
                <a:cubicBezTo>
                  <a:pt x="6014" y="17761"/>
                  <a:pt x="5927" y="17818"/>
                  <a:pt x="5839" y="17863"/>
                </a:cubicBezTo>
                <a:cubicBezTo>
                  <a:pt x="5335" y="18148"/>
                  <a:pt x="4780" y="18293"/>
                  <a:pt x="4221" y="18318"/>
                </a:cubicBezTo>
                <a:cubicBezTo>
                  <a:pt x="1630" y="18457"/>
                  <a:pt x="779" y="19820"/>
                  <a:pt x="0" y="21600"/>
                </a:cubicBezTo>
                <a:lnTo>
                  <a:pt x="10801" y="21600"/>
                </a:lnTo>
                <a:lnTo>
                  <a:pt x="21600" y="21600"/>
                </a:lnTo>
                <a:cubicBezTo>
                  <a:pt x="20821" y="19820"/>
                  <a:pt x="19970" y="18457"/>
                  <a:pt x="17379" y="18318"/>
                </a:cubicBezTo>
                <a:cubicBezTo>
                  <a:pt x="16820" y="18286"/>
                  <a:pt x="16260" y="18148"/>
                  <a:pt x="15761" y="17863"/>
                </a:cubicBezTo>
                <a:cubicBezTo>
                  <a:pt x="15678" y="17812"/>
                  <a:pt x="15591" y="17761"/>
                  <a:pt x="15498" y="17704"/>
                </a:cubicBezTo>
                <a:cubicBezTo>
                  <a:pt x="14423" y="16995"/>
                  <a:pt x="13758" y="15893"/>
                  <a:pt x="13747" y="14563"/>
                </a:cubicBezTo>
                <a:lnTo>
                  <a:pt x="13737" y="13587"/>
                </a:lnTo>
                <a:cubicBezTo>
                  <a:pt x="14428" y="12688"/>
                  <a:pt x="14697" y="12074"/>
                  <a:pt x="14900" y="10028"/>
                </a:cubicBezTo>
                <a:cubicBezTo>
                  <a:pt x="14993" y="10066"/>
                  <a:pt x="15229" y="10123"/>
                  <a:pt x="15339" y="9870"/>
                </a:cubicBezTo>
                <a:cubicBezTo>
                  <a:pt x="15865" y="8660"/>
                  <a:pt x="16431" y="6600"/>
                  <a:pt x="15658" y="6556"/>
                </a:cubicBezTo>
                <a:cubicBezTo>
                  <a:pt x="15498" y="6550"/>
                  <a:pt x="15350" y="6543"/>
                  <a:pt x="15219" y="6556"/>
                </a:cubicBezTo>
                <a:cubicBezTo>
                  <a:pt x="15290" y="5371"/>
                  <a:pt x="15283" y="4269"/>
                  <a:pt x="15047" y="3337"/>
                </a:cubicBezTo>
                <a:cubicBezTo>
                  <a:pt x="14559" y="1374"/>
                  <a:pt x="13183" y="0"/>
                  <a:pt x="10801" y="0"/>
                </a:cubicBezTo>
                <a:close/>
              </a:path>
            </a:pathLst>
          </a:custGeom>
          <a:solidFill>
            <a:srgbClr val="47A4EB"/>
          </a:solidFill>
          <a:ln w="12700">
            <a:miter lim="400000"/>
          </a:ln>
        </p:spPr>
        <p:txBody>
          <a:bodyPr lIns="0" tIns="0" rIns="0" bIns="0"/>
          <a:lstStyle/>
          <a:p>
            <a:pPr/>
          </a:p>
        </p:txBody>
      </p:sp>
      <p:sp>
        <p:nvSpPr>
          <p:cNvPr id="515" name="Text Document"/>
          <p:cNvSpPr/>
          <p:nvPr/>
        </p:nvSpPr>
        <p:spPr>
          <a:xfrm>
            <a:off x="1974034" y="1907404"/>
            <a:ext cx="313826"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8179F5"/>
          </a:solidFill>
          <a:ln w="12700">
            <a:miter lim="400000"/>
          </a:ln>
        </p:spPr>
        <p:txBody>
          <a:bodyPr lIns="0" tIns="0" rIns="0" bIns="0"/>
          <a:lstStyle/>
          <a:p>
            <a:pPr/>
          </a:p>
        </p:txBody>
      </p:sp>
      <p:sp>
        <p:nvSpPr>
          <p:cNvPr id="516" name="Coins"/>
          <p:cNvSpPr/>
          <p:nvPr/>
        </p:nvSpPr>
        <p:spPr>
          <a:xfrm>
            <a:off x="1921969" y="2605848"/>
            <a:ext cx="405184"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8179F5"/>
          </a:solidFill>
          <a:ln w="12700">
            <a:miter lim="400000"/>
          </a:ln>
        </p:spPr>
        <p:txBody>
          <a:bodyPr lIns="0" tIns="0" rIns="0" bIns="0"/>
          <a:lstStyle/>
          <a:p>
            <a:pPr/>
          </a:p>
        </p:txBody>
      </p:sp>
      <p:sp>
        <p:nvSpPr>
          <p:cNvPr id="517" name="Factory"/>
          <p:cNvSpPr/>
          <p:nvPr/>
        </p:nvSpPr>
        <p:spPr>
          <a:xfrm>
            <a:off x="3310565" y="2336152"/>
            <a:ext cx="1338101"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8179F5"/>
          </a:solidFill>
          <a:ln w="12700">
            <a:miter lim="400000"/>
          </a:ln>
        </p:spPr>
        <p:txBody>
          <a:bodyPr lIns="0" tIns="0" rIns="0" bIns="0"/>
          <a:lstStyle/>
          <a:p>
            <a:pPr/>
          </a:p>
        </p:txBody>
      </p:sp>
      <p:sp>
        <p:nvSpPr>
          <p:cNvPr id="518" name="Clipboard"/>
          <p:cNvSpPr/>
          <p:nvPr/>
        </p:nvSpPr>
        <p:spPr>
          <a:xfrm>
            <a:off x="5364310" y="2364548"/>
            <a:ext cx="619098"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9801" y="0"/>
                  <a:pt x="9330" y="294"/>
                  <a:pt x="8865" y="898"/>
                </a:cubicBezTo>
                <a:cubicBezTo>
                  <a:pt x="8394" y="1511"/>
                  <a:pt x="7651" y="1943"/>
                  <a:pt x="7089" y="1943"/>
                </a:cubicBezTo>
                <a:cubicBezTo>
                  <a:pt x="6826" y="1943"/>
                  <a:pt x="6299" y="1922"/>
                  <a:pt x="6037" y="1943"/>
                </a:cubicBezTo>
                <a:cubicBezTo>
                  <a:pt x="5104" y="2016"/>
                  <a:pt x="4553" y="2318"/>
                  <a:pt x="4308" y="2794"/>
                </a:cubicBezTo>
                <a:lnTo>
                  <a:pt x="1139" y="2794"/>
                </a:lnTo>
                <a:cubicBezTo>
                  <a:pt x="510" y="2794"/>
                  <a:pt x="0" y="3149"/>
                  <a:pt x="0" y="3587"/>
                </a:cubicBezTo>
                <a:lnTo>
                  <a:pt x="0" y="20807"/>
                </a:lnTo>
                <a:cubicBezTo>
                  <a:pt x="0" y="21245"/>
                  <a:pt x="510" y="21600"/>
                  <a:pt x="1139" y="21600"/>
                </a:cubicBezTo>
                <a:lnTo>
                  <a:pt x="20461" y="21600"/>
                </a:lnTo>
                <a:cubicBezTo>
                  <a:pt x="21090" y="21600"/>
                  <a:pt x="21600" y="21245"/>
                  <a:pt x="21600" y="20807"/>
                </a:cubicBezTo>
                <a:lnTo>
                  <a:pt x="21600" y="3587"/>
                </a:lnTo>
                <a:cubicBezTo>
                  <a:pt x="21600" y="3149"/>
                  <a:pt x="21090" y="2794"/>
                  <a:pt x="20461" y="2794"/>
                </a:cubicBezTo>
                <a:lnTo>
                  <a:pt x="17292" y="2794"/>
                </a:lnTo>
                <a:cubicBezTo>
                  <a:pt x="17047" y="2318"/>
                  <a:pt x="16496" y="2016"/>
                  <a:pt x="15563" y="1943"/>
                </a:cubicBezTo>
                <a:cubicBezTo>
                  <a:pt x="15301" y="1922"/>
                  <a:pt x="14774" y="1943"/>
                  <a:pt x="14511" y="1943"/>
                </a:cubicBezTo>
                <a:cubicBezTo>
                  <a:pt x="13949" y="1943"/>
                  <a:pt x="13209" y="1511"/>
                  <a:pt x="12738" y="898"/>
                </a:cubicBezTo>
                <a:cubicBezTo>
                  <a:pt x="12273" y="294"/>
                  <a:pt x="11802" y="0"/>
                  <a:pt x="10801" y="0"/>
                </a:cubicBezTo>
                <a:close/>
                <a:moveTo>
                  <a:pt x="10799" y="593"/>
                </a:moveTo>
                <a:cubicBezTo>
                  <a:pt x="11264" y="593"/>
                  <a:pt x="11644" y="857"/>
                  <a:pt x="11644" y="1181"/>
                </a:cubicBezTo>
                <a:cubicBezTo>
                  <a:pt x="11644" y="1506"/>
                  <a:pt x="11265" y="1767"/>
                  <a:pt x="10799" y="1767"/>
                </a:cubicBezTo>
                <a:cubicBezTo>
                  <a:pt x="10332" y="1767"/>
                  <a:pt x="9956" y="1506"/>
                  <a:pt x="9956" y="1181"/>
                </a:cubicBezTo>
                <a:cubicBezTo>
                  <a:pt x="9956" y="857"/>
                  <a:pt x="10333" y="593"/>
                  <a:pt x="10799" y="593"/>
                </a:cubicBezTo>
                <a:close/>
                <a:moveTo>
                  <a:pt x="1619" y="3923"/>
                </a:moveTo>
                <a:lnTo>
                  <a:pt x="4207" y="3923"/>
                </a:lnTo>
                <a:cubicBezTo>
                  <a:pt x="4263" y="4130"/>
                  <a:pt x="4364" y="4392"/>
                  <a:pt x="4364" y="4392"/>
                </a:cubicBezTo>
                <a:lnTo>
                  <a:pt x="10799" y="4392"/>
                </a:lnTo>
                <a:lnTo>
                  <a:pt x="17236" y="4392"/>
                </a:lnTo>
                <a:cubicBezTo>
                  <a:pt x="17236" y="4392"/>
                  <a:pt x="17337" y="4130"/>
                  <a:pt x="17393" y="3923"/>
                </a:cubicBezTo>
                <a:lnTo>
                  <a:pt x="19981" y="3923"/>
                </a:lnTo>
                <a:lnTo>
                  <a:pt x="19981" y="20471"/>
                </a:lnTo>
                <a:lnTo>
                  <a:pt x="1619" y="20471"/>
                </a:lnTo>
                <a:lnTo>
                  <a:pt x="1619" y="3923"/>
                </a:lnTo>
                <a:close/>
              </a:path>
            </a:pathLst>
          </a:custGeom>
          <a:solidFill>
            <a:srgbClr val="F8AC7F"/>
          </a:solidFill>
          <a:ln w="12700">
            <a:miter lim="400000"/>
          </a:ln>
        </p:spPr>
        <p:txBody>
          <a:bodyPr lIns="0" tIns="0" rIns="0" bIns="0"/>
          <a:lstStyle/>
          <a:p>
            <a:pPr/>
          </a:p>
        </p:txBody>
      </p:sp>
      <p:sp>
        <p:nvSpPr>
          <p:cNvPr id="519" name="Trophy"/>
          <p:cNvSpPr/>
          <p:nvPr/>
        </p:nvSpPr>
        <p:spPr>
          <a:xfrm>
            <a:off x="8151062" y="2364548"/>
            <a:ext cx="735478"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6"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solidFill>
            <a:srgbClr val="4FD9C0"/>
          </a:solidFill>
          <a:ln w="12700">
            <a:miter lim="400000"/>
          </a:ln>
        </p:spPr>
        <p:txBody>
          <a:bodyPr lIns="0" tIns="0" rIns="0" bIns="0"/>
          <a:lstStyle/>
          <a:p>
            <a:pPr/>
          </a:p>
        </p:txBody>
      </p:sp>
      <p:pic>
        <p:nvPicPr>
          <p:cNvPr id="520" name="pasted-movie.png" descr="pasted-movie.png"/>
          <p:cNvPicPr>
            <a:picLocks noChangeAspect="1"/>
          </p:cNvPicPr>
          <p:nvPr/>
        </p:nvPicPr>
        <p:blipFill>
          <a:blip r:embed="rId3">
            <a:extLst/>
          </a:blip>
          <a:stretch>
            <a:fillRect/>
          </a:stretch>
        </p:blipFill>
        <p:spPr>
          <a:xfrm>
            <a:off x="6699053" y="2364548"/>
            <a:ext cx="889001" cy="889001"/>
          </a:xfrm>
          <a:prstGeom prst="rect">
            <a:avLst/>
          </a:prstGeom>
          <a:ln w="12700">
            <a:miter lim="400000"/>
          </a:ln>
        </p:spPr>
      </p:pic>
      <p:pic>
        <p:nvPicPr>
          <p:cNvPr id="521" name="pasted-movie.png" descr="pasted-movie.png"/>
          <p:cNvPicPr>
            <a:picLocks noChangeAspect="1"/>
          </p:cNvPicPr>
          <p:nvPr/>
        </p:nvPicPr>
        <p:blipFill>
          <a:blip r:embed="rId3">
            <a:extLst/>
          </a:blip>
          <a:stretch>
            <a:fillRect/>
          </a:stretch>
        </p:blipFill>
        <p:spPr>
          <a:xfrm>
            <a:off x="7266129" y="2445163"/>
            <a:ext cx="254001" cy="254001"/>
          </a:xfrm>
          <a:prstGeom prst="rect">
            <a:avLst/>
          </a:prstGeom>
          <a:ln w="12700">
            <a:miter lim="400000"/>
          </a:ln>
        </p:spPr>
      </p:pic>
      <p:pic>
        <p:nvPicPr>
          <p:cNvPr id="522" name="pasted-movie.png" descr="pasted-movie.png"/>
          <p:cNvPicPr>
            <a:picLocks noChangeAspect="1"/>
          </p:cNvPicPr>
          <p:nvPr/>
        </p:nvPicPr>
        <p:blipFill>
          <a:blip r:embed="rId3">
            <a:extLst/>
          </a:blip>
          <a:stretch>
            <a:fillRect/>
          </a:stretch>
        </p:blipFill>
        <p:spPr>
          <a:xfrm>
            <a:off x="6774784" y="2871966"/>
            <a:ext cx="254001" cy="254001"/>
          </a:xfrm>
          <a:prstGeom prst="rect">
            <a:avLst/>
          </a:prstGeom>
          <a:ln w="12700">
            <a:miter lim="400000"/>
          </a:ln>
        </p:spPr>
      </p:pic>
      <p:sp>
        <p:nvSpPr>
          <p:cNvPr id="523" name="Data"/>
          <p:cNvSpPr txBox="1"/>
          <p:nvPr/>
        </p:nvSpPr>
        <p:spPr>
          <a:xfrm>
            <a:off x="1930869" y="3042480"/>
            <a:ext cx="343025"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Data</a:t>
            </a:r>
          </a:p>
        </p:txBody>
      </p:sp>
      <p:sp>
        <p:nvSpPr>
          <p:cNvPr id="524" name="Prompt Templates"/>
          <p:cNvSpPr txBox="1"/>
          <p:nvPr/>
        </p:nvSpPr>
        <p:spPr>
          <a:xfrm>
            <a:off x="1504665" y="2320126"/>
            <a:ext cx="133102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Prompt Templates</a:t>
            </a:r>
          </a:p>
        </p:txBody>
      </p:sp>
      <p:sp>
        <p:nvSpPr>
          <p:cNvPr id="525" name="Offline…"/>
          <p:cNvSpPr txBox="1"/>
          <p:nvPr/>
        </p:nvSpPr>
        <p:spPr>
          <a:xfrm>
            <a:off x="3328169" y="3250512"/>
            <a:ext cx="1302892"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b="1" sz="1200">
                <a:solidFill>
                  <a:srgbClr val="8179F5"/>
                </a:solidFill>
                <a:latin typeface="+mj-lt"/>
                <a:ea typeface="+mj-ea"/>
                <a:cs typeface="+mj-cs"/>
                <a:sym typeface="Helvetica"/>
              </a:defRPr>
            </a:pPr>
            <a:r>
              <a:t>Offline </a:t>
            </a:r>
          </a:p>
          <a:p>
            <a:pPr algn="ctr">
              <a:defRPr b="1" sz="1200">
                <a:solidFill>
                  <a:srgbClr val="8179F5"/>
                </a:solidFill>
                <a:latin typeface="+mj-lt"/>
                <a:ea typeface="+mj-ea"/>
                <a:cs typeface="+mj-cs"/>
                <a:sym typeface="Helvetica"/>
              </a:defRPr>
            </a:pPr>
            <a:r>
              <a:t>Prompt Assembly</a:t>
            </a:r>
          </a:p>
        </p:txBody>
      </p:sp>
      <p:sp>
        <p:nvSpPr>
          <p:cNvPr id="526" name="Finished Prompt"/>
          <p:cNvSpPr txBox="1"/>
          <p:nvPr/>
        </p:nvSpPr>
        <p:spPr>
          <a:xfrm>
            <a:off x="5066355" y="3250512"/>
            <a:ext cx="1215009"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F8AC7F"/>
                </a:solidFill>
                <a:latin typeface="+mj-lt"/>
                <a:ea typeface="+mj-ea"/>
                <a:cs typeface="+mj-cs"/>
                <a:sym typeface="Helvetica"/>
              </a:defRPr>
            </a:lvl1pPr>
          </a:lstStyle>
          <a:p>
            <a:pPr/>
            <a:r>
              <a:t>Finished Prompt</a:t>
            </a:r>
          </a:p>
        </p:txBody>
      </p:sp>
      <p:sp>
        <p:nvSpPr>
          <p:cNvPr id="527" name="Line"/>
          <p:cNvSpPr/>
          <p:nvPr/>
        </p:nvSpPr>
        <p:spPr>
          <a:xfrm flipV="1">
            <a:off x="5673859" y="3500117"/>
            <a:ext cx="1" cy="254001"/>
          </a:xfrm>
          <a:prstGeom prst="line">
            <a:avLst/>
          </a:prstGeom>
          <a:ln w="25400">
            <a:solidFill>
              <a:schemeClr val="accent4"/>
            </a:solidFill>
            <a:custDash>
              <a:ds d="200000" sp="200000"/>
            </a:custDash>
            <a:miter lim="400000"/>
          </a:ln>
          <a:effectLst>
            <a:outerShdw sx="100000" sy="100000" kx="0" ky="0" algn="b" rotWithShape="0" blurRad="38100" dist="20000" dir="5400000">
              <a:srgbClr val="000000">
                <a:alpha val="38000"/>
              </a:srgbClr>
            </a:outerShdw>
          </a:effectLst>
        </p:spPr>
        <p:txBody>
          <a:bodyPr lIns="0" tIns="0" rIns="0" bIns="0"/>
          <a:lstStyle/>
          <a:p>
            <a:pPr/>
          </a:p>
        </p:txBody>
      </p:sp>
      <p:sp>
        <p:nvSpPr>
          <p:cNvPr id="528" name="User Action"/>
          <p:cNvSpPr txBox="1"/>
          <p:nvPr/>
        </p:nvSpPr>
        <p:spPr>
          <a:xfrm>
            <a:off x="435420" y="3364812"/>
            <a:ext cx="862435"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47A4EB"/>
                </a:solidFill>
                <a:latin typeface="+mj-lt"/>
                <a:ea typeface="+mj-ea"/>
                <a:cs typeface="+mj-cs"/>
                <a:sym typeface="Helvetica"/>
              </a:defRPr>
            </a:lvl1pPr>
          </a:lstStyle>
          <a:p>
            <a:pPr/>
            <a:r>
              <a:t>User Action</a:t>
            </a:r>
          </a:p>
        </p:txBody>
      </p:sp>
      <p:sp>
        <p:nvSpPr>
          <p:cNvPr id="529" name="AI Processing"/>
          <p:cNvSpPr txBox="1"/>
          <p:nvPr/>
        </p:nvSpPr>
        <p:spPr>
          <a:xfrm>
            <a:off x="6629029" y="3250512"/>
            <a:ext cx="1029048"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47A4EB"/>
                </a:solidFill>
                <a:latin typeface="+mj-lt"/>
                <a:ea typeface="+mj-ea"/>
                <a:cs typeface="+mj-cs"/>
                <a:sym typeface="Helvetica"/>
              </a:defRPr>
            </a:lvl1pPr>
          </a:lstStyle>
          <a:p>
            <a:pPr/>
            <a:r>
              <a:t>AI Processing</a:t>
            </a:r>
          </a:p>
        </p:txBody>
      </p:sp>
      <p:sp>
        <p:nvSpPr>
          <p:cNvPr id="530" name="Shape"/>
          <p:cNvSpPr/>
          <p:nvPr/>
        </p:nvSpPr>
        <p:spPr>
          <a:xfrm rot="5400000">
            <a:off x="6674156" y="1899364"/>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31" name="Output"/>
          <p:cNvSpPr txBox="1"/>
          <p:nvPr/>
        </p:nvSpPr>
        <p:spPr>
          <a:xfrm>
            <a:off x="8005743" y="3275796"/>
            <a:ext cx="1026115"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Output</a:t>
            </a:r>
          </a:p>
        </p:txBody>
      </p:sp>
      <p:sp>
        <p:nvSpPr>
          <p:cNvPr id="532" name="Arrow 7"/>
          <p:cNvSpPr/>
          <p:nvPr/>
        </p:nvSpPr>
        <p:spPr>
          <a:xfrm rot="16200000">
            <a:off x="7785369" y="3646140"/>
            <a:ext cx="801841" cy="1026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FD9C0">
              <a:alpha val="20000"/>
            </a:srgbClr>
          </a:solidFill>
          <a:ln w="12700">
            <a:miter lim="400000"/>
          </a:ln>
        </p:spPr>
        <p:txBody>
          <a:bodyPr lIns="0" tIns="0" rIns="0" bIns="0"/>
          <a:lstStyle/>
          <a:p>
            <a:pPr/>
          </a:p>
        </p:txBody>
      </p:sp>
      <p:sp>
        <p:nvSpPr>
          <p:cNvPr id="533" name="Return to user"/>
          <p:cNvSpPr txBox="1"/>
          <p:nvPr/>
        </p:nvSpPr>
        <p:spPr>
          <a:xfrm>
            <a:off x="7072186" y="4159197"/>
            <a:ext cx="167922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Return to user</a:t>
            </a:r>
          </a:p>
        </p:txBody>
      </p:sp>
      <p:sp>
        <p:nvSpPr>
          <p:cNvPr id="534" name="Arrow"/>
          <p:cNvSpPr/>
          <p:nvPr/>
        </p:nvSpPr>
        <p:spPr>
          <a:xfrm flipH="1">
            <a:off x="1419761" y="3859123"/>
            <a:ext cx="6211522" cy="801841"/>
          </a:xfrm>
          <a:prstGeom prst="rightArrow">
            <a:avLst>
              <a:gd name="adj1" fmla="val 32000"/>
              <a:gd name="adj2" fmla="val 101367"/>
            </a:avLst>
          </a:prstGeom>
          <a:gradFill>
            <a:gsLst>
              <a:gs pos="0">
                <a:srgbClr val="4FD9C0">
                  <a:alpha val="20000"/>
                </a:srgbClr>
              </a:gs>
              <a:gs pos="100000">
                <a:srgbClr val="47A4EB">
                  <a:alpha val="20000"/>
                </a:srgbClr>
              </a:gs>
            </a:gsLst>
          </a:gradFill>
          <a:ln w="12700">
            <a:miter lim="400000"/>
          </a:ln>
        </p:spPr>
        <p:txBody>
          <a:bodyPr lIns="0" tIns="0" rIns="0" bIns="0"/>
          <a:lstStyle/>
          <a:p>
            <a:pPr/>
          </a:p>
        </p:txBody>
      </p:sp>
      <p:sp>
        <p:nvSpPr>
          <p:cNvPr id="535" name="Arrow 7"/>
          <p:cNvSpPr/>
          <p:nvPr/>
        </p:nvSpPr>
        <p:spPr>
          <a:xfrm>
            <a:off x="575971" y="3348845"/>
            <a:ext cx="801841" cy="1026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7A4EB">
              <a:alpha val="20000"/>
            </a:srgbClr>
          </a:solidFill>
          <a:ln w="12700">
            <a:miter lim="400000"/>
          </a:ln>
        </p:spPr>
        <p:txBody>
          <a:bodyPr lIns="0" tIns="0" rIns="0" bIns="0"/>
          <a:lstStyle/>
          <a:p>
            <a:pPr/>
          </a:p>
        </p:txBody>
      </p:sp>
      <p:sp>
        <p:nvSpPr>
          <p:cNvPr id="536" name="Rectangle"/>
          <p:cNvSpPr/>
          <p:nvPr/>
        </p:nvSpPr>
        <p:spPr>
          <a:xfrm>
            <a:off x="5364310" y="3841697"/>
            <a:ext cx="619098" cy="1053347"/>
          </a:xfrm>
          <a:prstGeom prst="rect">
            <a:avLst/>
          </a:prstGeom>
          <a:solidFill>
            <a:srgbClr val="FFFFFF">
              <a:alpha val="32399"/>
            </a:srgbClr>
          </a:solidFill>
          <a:ln w="12700">
            <a:miter lim="400000"/>
          </a:ln>
        </p:spPr>
        <p:txBody>
          <a:bodyPr lIns="0" tIns="0" rIns="0" bIns="0"/>
          <a:lstStyle/>
          <a:p>
            <a:pPr/>
          </a:p>
        </p:txBody>
      </p:sp>
      <p:sp>
        <p:nvSpPr>
          <p:cNvPr id="537" name="`"/>
          <p:cNvSpPr/>
          <p:nvPr/>
        </p:nvSpPr>
        <p:spPr>
          <a:xfrm>
            <a:off x="5428682" y="3841697"/>
            <a:ext cx="490354"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rgbClr val="F8AC7F"/>
          </a:solidFill>
          <a:ln w="12700">
            <a:miter lim="400000"/>
          </a:ln>
          <a:extLst>
            <a:ext uri="{C572A759-6A51-4108-AA02-DFA0A04FC94B}">
              <ma14:wrappingTextBoxFlag xmlns:ma14="http://schemas.microsoft.com/office/mac/drawingml/2011/main" val="1"/>
            </a:ext>
          </a:extLst>
        </p:spPr>
        <p:txBody>
          <a:bodyPr lIns="0" tIns="0" rIns="0" bIns="0"/>
          <a:lstStyle/>
          <a:p>
            <a:pPr/>
            <a:r>
              <a:t>`</a:t>
            </a:r>
          </a:p>
        </p:txBody>
      </p:sp>
      <p:sp>
        <p:nvSpPr>
          <p:cNvPr id="538" name="File Attachments"/>
          <p:cNvSpPr txBox="1"/>
          <p:nvPr/>
        </p:nvSpPr>
        <p:spPr>
          <a:xfrm>
            <a:off x="5160802" y="4537954"/>
            <a:ext cx="102611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F8AC7F"/>
                </a:solidFill>
                <a:latin typeface="+mj-lt"/>
                <a:ea typeface="+mj-ea"/>
                <a:cs typeface="+mj-cs"/>
                <a:sym typeface="Helvetica"/>
              </a:defRPr>
            </a:lvl1pPr>
          </a:lstStyle>
          <a:p>
            <a:pPr/>
            <a:r>
              <a:t>File Attachments</a:t>
            </a:r>
          </a:p>
        </p:txBody>
      </p:sp>
      <p:sp>
        <p:nvSpPr>
          <p:cNvPr id="539" name="Rectangle"/>
          <p:cNvSpPr/>
          <p:nvPr/>
        </p:nvSpPr>
        <p:spPr>
          <a:xfrm>
            <a:off x="1541846" y="3841697"/>
            <a:ext cx="1256659" cy="181918"/>
          </a:xfrm>
          <a:prstGeom prst="rect">
            <a:avLst/>
          </a:prstGeom>
          <a:solidFill>
            <a:srgbClr val="FFFFFF">
              <a:alpha val="32399"/>
            </a:srgbClr>
          </a:solidFill>
          <a:ln w="12700">
            <a:miter lim="400000"/>
          </a:ln>
        </p:spPr>
        <p:txBody>
          <a:bodyPr lIns="0" tIns="0" rIns="0" bIns="0"/>
          <a:lstStyle/>
          <a:p>
            <a:pPr/>
          </a:p>
        </p:txBody>
      </p:sp>
      <p:sp>
        <p:nvSpPr>
          <p:cNvPr id="540" name="Theater Masks"/>
          <p:cNvSpPr/>
          <p:nvPr/>
        </p:nvSpPr>
        <p:spPr>
          <a:xfrm>
            <a:off x="1786881" y="3304293"/>
            <a:ext cx="675361" cy="406401"/>
          </a:xfrm>
          <a:custGeom>
            <a:avLst/>
            <a:gdLst/>
            <a:ahLst/>
            <a:cxnLst>
              <a:cxn ang="0">
                <a:pos x="wd2" y="hd2"/>
              </a:cxn>
              <a:cxn ang="5400000">
                <a:pos x="wd2" y="hd2"/>
              </a:cxn>
              <a:cxn ang="10800000">
                <a:pos x="wd2" y="hd2"/>
              </a:cxn>
              <a:cxn ang="16200000">
                <a:pos x="wd2" y="hd2"/>
              </a:cxn>
            </a:cxnLst>
            <a:rect l="0" t="0" r="r" b="b"/>
            <a:pathLst>
              <a:path w="21515" h="21414" fill="norm" stroke="1" extrusionOk="0">
                <a:moveTo>
                  <a:pt x="9176" y="2"/>
                </a:moveTo>
                <a:cubicBezTo>
                  <a:pt x="9064" y="-9"/>
                  <a:pt x="8947" y="18"/>
                  <a:pt x="8834" y="92"/>
                </a:cubicBezTo>
                <a:cubicBezTo>
                  <a:pt x="7363" y="1063"/>
                  <a:pt x="5221" y="1164"/>
                  <a:pt x="5221" y="1164"/>
                </a:cubicBezTo>
                <a:cubicBezTo>
                  <a:pt x="5221" y="1164"/>
                  <a:pt x="3078" y="1077"/>
                  <a:pt x="1604" y="115"/>
                </a:cubicBezTo>
                <a:cubicBezTo>
                  <a:pt x="1153" y="-179"/>
                  <a:pt x="644" y="268"/>
                  <a:pt x="603" y="1002"/>
                </a:cubicBezTo>
                <a:cubicBezTo>
                  <a:pt x="455" y="3640"/>
                  <a:pt x="164" y="8159"/>
                  <a:pt x="19" y="10399"/>
                </a:cubicBezTo>
                <a:cubicBezTo>
                  <a:pt x="-42" y="11350"/>
                  <a:pt x="45" y="12308"/>
                  <a:pt x="271" y="13201"/>
                </a:cubicBezTo>
                <a:cubicBezTo>
                  <a:pt x="958" y="15906"/>
                  <a:pt x="2673" y="21421"/>
                  <a:pt x="5242" y="21413"/>
                </a:cubicBezTo>
                <a:cubicBezTo>
                  <a:pt x="7812" y="21405"/>
                  <a:pt x="9515" y="15882"/>
                  <a:pt x="10196" y="13171"/>
                </a:cubicBezTo>
                <a:cubicBezTo>
                  <a:pt x="10421" y="12278"/>
                  <a:pt x="10506" y="11318"/>
                  <a:pt x="10442" y="10367"/>
                </a:cubicBezTo>
                <a:cubicBezTo>
                  <a:pt x="10292" y="8128"/>
                  <a:pt x="9991" y="3610"/>
                  <a:pt x="9837" y="973"/>
                </a:cubicBezTo>
                <a:cubicBezTo>
                  <a:pt x="9805" y="422"/>
                  <a:pt x="9511" y="36"/>
                  <a:pt x="9176" y="2"/>
                </a:cubicBezTo>
                <a:close/>
                <a:moveTo>
                  <a:pt x="20228" y="2"/>
                </a:moveTo>
                <a:cubicBezTo>
                  <a:pt x="20116" y="-9"/>
                  <a:pt x="19999" y="18"/>
                  <a:pt x="19887" y="92"/>
                </a:cubicBezTo>
                <a:cubicBezTo>
                  <a:pt x="18415" y="1063"/>
                  <a:pt x="16273" y="1164"/>
                  <a:pt x="16273" y="1164"/>
                </a:cubicBezTo>
                <a:cubicBezTo>
                  <a:pt x="16273" y="1164"/>
                  <a:pt x="14130" y="1077"/>
                  <a:pt x="12656" y="115"/>
                </a:cubicBezTo>
                <a:cubicBezTo>
                  <a:pt x="12206" y="-179"/>
                  <a:pt x="11697" y="268"/>
                  <a:pt x="11655" y="1002"/>
                </a:cubicBezTo>
                <a:cubicBezTo>
                  <a:pt x="11507" y="3640"/>
                  <a:pt x="11217" y="8159"/>
                  <a:pt x="11072" y="10399"/>
                </a:cubicBezTo>
                <a:cubicBezTo>
                  <a:pt x="11011" y="11350"/>
                  <a:pt x="11097" y="12308"/>
                  <a:pt x="11324" y="13201"/>
                </a:cubicBezTo>
                <a:cubicBezTo>
                  <a:pt x="12011" y="15906"/>
                  <a:pt x="13725" y="21421"/>
                  <a:pt x="16295" y="21413"/>
                </a:cubicBezTo>
                <a:cubicBezTo>
                  <a:pt x="18864" y="21405"/>
                  <a:pt x="20568" y="15882"/>
                  <a:pt x="21249" y="13171"/>
                </a:cubicBezTo>
                <a:cubicBezTo>
                  <a:pt x="21473" y="12278"/>
                  <a:pt x="21558" y="11318"/>
                  <a:pt x="21494" y="10367"/>
                </a:cubicBezTo>
                <a:cubicBezTo>
                  <a:pt x="21344" y="8128"/>
                  <a:pt x="21046" y="3610"/>
                  <a:pt x="20892" y="973"/>
                </a:cubicBezTo>
                <a:cubicBezTo>
                  <a:pt x="20859" y="422"/>
                  <a:pt x="20564" y="36"/>
                  <a:pt x="20228" y="2"/>
                </a:cubicBezTo>
                <a:close/>
                <a:moveTo>
                  <a:pt x="15706" y="3881"/>
                </a:moveTo>
                <a:cubicBezTo>
                  <a:pt x="15759" y="3853"/>
                  <a:pt x="15825" y="3918"/>
                  <a:pt x="15817" y="4029"/>
                </a:cubicBezTo>
                <a:cubicBezTo>
                  <a:pt x="15745" y="5047"/>
                  <a:pt x="15240" y="5708"/>
                  <a:pt x="14104" y="5753"/>
                </a:cubicBezTo>
                <a:cubicBezTo>
                  <a:pt x="12902" y="5800"/>
                  <a:pt x="12611" y="6430"/>
                  <a:pt x="12395" y="7156"/>
                </a:cubicBezTo>
                <a:cubicBezTo>
                  <a:pt x="12354" y="7293"/>
                  <a:pt x="12230" y="7241"/>
                  <a:pt x="12235" y="7089"/>
                </a:cubicBezTo>
                <a:cubicBezTo>
                  <a:pt x="12287" y="5332"/>
                  <a:pt x="13140" y="5022"/>
                  <a:pt x="13934" y="4956"/>
                </a:cubicBezTo>
                <a:cubicBezTo>
                  <a:pt x="15171" y="4923"/>
                  <a:pt x="15465" y="4476"/>
                  <a:pt x="15661" y="3942"/>
                </a:cubicBezTo>
                <a:cubicBezTo>
                  <a:pt x="15673" y="3910"/>
                  <a:pt x="15688" y="3890"/>
                  <a:pt x="15706" y="3881"/>
                </a:cubicBezTo>
                <a:close/>
                <a:moveTo>
                  <a:pt x="16808" y="3881"/>
                </a:moveTo>
                <a:cubicBezTo>
                  <a:pt x="16843" y="3861"/>
                  <a:pt x="16884" y="3878"/>
                  <a:pt x="16908" y="3942"/>
                </a:cubicBezTo>
                <a:cubicBezTo>
                  <a:pt x="17103" y="4476"/>
                  <a:pt x="17397" y="4923"/>
                  <a:pt x="18634" y="4956"/>
                </a:cubicBezTo>
                <a:cubicBezTo>
                  <a:pt x="19429" y="5022"/>
                  <a:pt x="20282" y="5332"/>
                  <a:pt x="20334" y="7089"/>
                </a:cubicBezTo>
                <a:cubicBezTo>
                  <a:pt x="20338" y="7241"/>
                  <a:pt x="20212" y="7293"/>
                  <a:pt x="20172" y="7156"/>
                </a:cubicBezTo>
                <a:cubicBezTo>
                  <a:pt x="19955" y="6430"/>
                  <a:pt x="19667" y="5800"/>
                  <a:pt x="18464" y="5753"/>
                </a:cubicBezTo>
                <a:cubicBezTo>
                  <a:pt x="17329" y="5708"/>
                  <a:pt x="16823" y="5047"/>
                  <a:pt x="16751" y="4029"/>
                </a:cubicBezTo>
                <a:cubicBezTo>
                  <a:pt x="16746" y="3955"/>
                  <a:pt x="16773" y="3901"/>
                  <a:pt x="16808" y="3881"/>
                </a:cubicBezTo>
                <a:close/>
                <a:moveTo>
                  <a:pt x="2595" y="4052"/>
                </a:moveTo>
                <a:cubicBezTo>
                  <a:pt x="2712" y="4043"/>
                  <a:pt x="2835" y="4054"/>
                  <a:pt x="2962" y="4094"/>
                </a:cubicBezTo>
                <a:cubicBezTo>
                  <a:pt x="3439" y="4245"/>
                  <a:pt x="4274" y="4788"/>
                  <a:pt x="4610" y="5168"/>
                </a:cubicBezTo>
                <a:cubicBezTo>
                  <a:pt x="4857" y="5448"/>
                  <a:pt x="4423" y="6295"/>
                  <a:pt x="4238" y="6133"/>
                </a:cubicBezTo>
                <a:cubicBezTo>
                  <a:pt x="3904" y="5843"/>
                  <a:pt x="3394" y="5296"/>
                  <a:pt x="2720" y="4975"/>
                </a:cubicBezTo>
                <a:cubicBezTo>
                  <a:pt x="2045" y="4654"/>
                  <a:pt x="1430" y="5562"/>
                  <a:pt x="1227" y="5795"/>
                </a:cubicBezTo>
                <a:cubicBezTo>
                  <a:pt x="1066" y="5979"/>
                  <a:pt x="947" y="5702"/>
                  <a:pt x="1069" y="5485"/>
                </a:cubicBezTo>
                <a:cubicBezTo>
                  <a:pt x="1203" y="5247"/>
                  <a:pt x="1774" y="4115"/>
                  <a:pt x="2595" y="4052"/>
                </a:cubicBezTo>
                <a:close/>
                <a:moveTo>
                  <a:pt x="7868" y="4052"/>
                </a:moveTo>
                <a:cubicBezTo>
                  <a:pt x="8690" y="4115"/>
                  <a:pt x="9259" y="5247"/>
                  <a:pt x="9392" y="5485"/>
                </a:cubicBezTo>
                <a:cubicBezTo>
                  <a:pt x="9514" y="5702"/>
                  <a:pt x="9397" y="5979"/>
                  <a:pt x="9236" y="5795"/>
                </a:cubicBezTo>
                <a:cubicBezTo>
                  <a:pt x="9033" y="5562"/>
                  <a:pt x="8418" y="4654"/>
                  <a:pt x="7744" y="4975"/>
                </a:cubicBezTo>
                <a:cubicBezTo>
                  <a:pt x="7069" y="5296"/>
                  <a:pt x="6559" y="5843"/>
                  <a:pt x="6226" y="6133"/>
                </a:cubicBezTo>
                <a:cubicBezTo>
                  <a:pt x="6040" y="6295"/>
                  <a:pt x="5606" y="5448"/>
                  <a:pt x="5853" y="5168"/>
                </a:cubicBezTo>
                <a:cubicBezTo>
                  <a:pt x="6190" y="4788"/>
                  <a:pt x="7025" y="4245"/>
                  <a:pt x="7502" y="4094"/>
                </a:cubicBezTo>
                <a:cubicBezTo>
                  <a:pt x="7629" y="4054"/>
                  <a:pt x="7751" y="4043"/>
                  <a:pt x="7868" y="4052"/>
                </a:cubicBezTo>
                <a:close/>
                <a:moveTo>
                  <a:pt x="3422" y="7011"/>
                </a:moveTo>
                <a:cubicBezTo>
                  <a:pt x="3854" y="7055"/>
                  <a:pt x="4232" y="7409"/>
                  <a:pt x="4415" y="7953"/>
                </a:cubicBezTo>
                <a:cubicBezTo>
                  <a:pt x="4455" y="8071"/>
                  <a:pt x="4369" y="8209"/>
                  <a:pt x="4279" y="8176"/>
                </a:cubicBezTo>
                <a:cubicBezTo>
                  <a:pt x="3946" y="8056"/>
                  <a:pt x="3550" y="8060"/>
                  <a:pt x="3139" y="8218"/>
                </a:cubicBezTo>
                <a:cubicBezTo>
                  <a:pt x="2729" y="8376"/>
                  <a:pt x="2370" y="8661"/>
                  <a:pt x="2103" y="9012"/>
                </a:cubicBezTo>
                <a:cubicBezTo>
                  <a:pt x="2031" y="9107"/>
                  <a:pt x="1918" y="9046"/>
                  <a:pt x="1922" y="8912"/>
                </a:cubicBezTo>
                <a:cubicBezTo>
                  <a:pt x="1947" y="8082"/>
                  <a:pt x="2372" y="7308"/>
                  <a:pt x="2977" y="7076"/>
                </a:cubicBezTo>
                <a:cubicBezTo>
                  <a:pt x="3128" y="7017"/>
                  <a:pt x="3278" y="6996"/>
                  <a:pt x="3422" y="7011"/>
                </a:cubicBezTo>
                <a:close/>
                <a:moveTo>
                  <a:pt x="7039" y="7011"/>
                </a:moveTo>
                <a:cubicBezTo>
                  <a:pt x="7183" y="6996"/>
                  <a:pt x="7333" y="7018"/>
                  <a:pt x="7484" y="7076"/>
                </a:cubicBezTo>
                <a:cubicBezTo>
                  <a:pt x="8089" y="7308"/>
                  <a:pt x="8515" y="8082"/>
                  <a:pt x="8540" y="8912"/>
                </a:cubicBezTo>
                <a:cubicBezTo>
                  <a:pt x="8544" y="9046"/>
                  <a:pt x="8430" y="9107"/>
                  <a:pt x="8358" y="9012"/>
                </a:cubicBezTo>
                <a:cubicBezTo>
                  <a:pt x="8092" y="8661"/>
                  <a:pt x="7735" y="8376"/>
                  <a:pt x="7324" y="8218"/>
                </a:cubicBezTo>
                <a:cubicBezTo>
                  <a:pt x="6914" y="8060"/>
                  <a:pt x="6515" y="8056"/>
                  <a:pt x="6183" y="8176"/>
                </a:cubicBezTo>
                <a:cubicBezTo>
                  <a:pt x="6093" y="8209"/>
                  <a:pt x="6009" y="8071"/>
                  <a:pt x="6048" y="7953"/>
                </a:cubicBezTo>
                <a:cubicBezTo>
                  <a:pt x="6231" y="7409"/>
                  <a:pt x="6607" y="7055"/>
                  <a:pt x="7039" y="7011"/>
                </a:cubicBezTo>
                <a:close/>
                <a:moveTo>
                  <a:pt x="15516" y="7134"/>
                </a:moveTo>
                <a:cubicBezTo>
                  <a:pt x="15579" y="7130"/>
                  <a:pt x="15638" y="7202"/>
                  <a:pt x="15628" y="7302"/>
                </a:cubicBezTo>
                <a:cubicBezTo>
                  <a:pt x="15543" y="8120"/>
                  <a:pt x="15065" y="8807"/>
                  <a:pt x="14447" y="8918"/>
                </a:cubicBezTo>
                <a:cubicBezTo>
                  <a:pt x="13830" y="9030"/>
                  <a:pt x="13275" y="8532"/>
                  <a:pt x="13085" y="7763"/>
                </a:cubicBezTo>
                <a:cubicBezTo>
                  <a:pt x="13055" y="7638"/>
                  <a:pt x="13149" y="7516"/>
                  <a:pt x="13236" y="7566"/>
                </a:cubicBezTo>
                <a:cubicBezTo>
                  <a:pt x="13557" y="7752"/>
                  <a:pt x="13952" y="7826"/>
                  <a:pt x="14371" y="7750"/>
                </a:cubicBezTo>
                <a:cubicBezTo>
                  <a:pt x="14790" y="7674"/>
                  <a:pt x="15166" y="7462"/>
                  <a:pt x="15456" y="7166"/>
                </a:cubicBezTo>
                <a:cubicBezTo>
                  <a:pt x="15476" y="7146"/>
                  <a:pt x="15496" y="7135"/>
                  <a:pt x="15516" y="7134"/>
                </a:cubicBezTo>
                <a:close/>
                <a:moveTo>
                  <a:pt x="17050" y="7134"/>
                </a:moveTo>
                <a:cubicBezTo>
                  <a:pt x="17071" y="7135"/>
                  <a:pt x="17093" y="7146"/>
                  <a:pt x="17112" y="7166"/>
                </a:cubicBezTo>
                <a:cubicBezTo>
                  <a:pt x="17402" y="7462"/>
                  <a:pt x="17778" y="7674"/>
                  <a:pt x="18197" y="7750"/>
                </a:cubicBezTo>
                <a:cubicBezTo>
                  <a:pt x="18616" y="7826"/>
                  <a:pt x="19011" y="7752"/>
                  <a:pt x="19333" y="7566"/>
                </a:cubicBezTo>
                <a:cubicBezTo>
                  <a:pt x="19420" y="7516"/>
                  <a:pt x="19514" y="7638"/>
                  <a:pt x="19483" y="7763"/>
                </a:cubicBezTo>
                <a:cubicBezTo>
                  <a:pt x="19293" y="8532"/>
                  <a:pt x="18737" y="9030"/>
                  <a:pt x="18119" y="8918"/>
                </a:cubicBezTo>
                <a:cubicBezTo>
                  <a:pt x="17502" y="8807"/>
                  <a:pt x="17023" y="8120"/>
                  <a:pt x="16939" y="7302"/>
                </a:cubicBezTo>
                <a:cubicBezTo>
                  <a:pt x="16928" y="7202"/>
                  <a:pt x="16987" y="7130"/>
                  <a:pt x="17050" y="7134"/>
                </a:cubicBezTo>
                <a:close/>
                <a:moveTo>
                  <a:pt x="4206" y="9270"/>
                </a:moveTo>
                <a:cubicBezTo>
                  <a:pt x="4243" y="9266"/>
                  <a:pt x="4280" y="9298"/>
                  <a:pt x="4292" y="9370"/>
                </a:cubicBezTo>
                <a:cubicBezTo>
                  <a:pt x="4461" y="10356"/>
                  <a:pt x="4146" y="11287"/>
                  <a:pt x="3106" y="12045"/>
                </a:cubicBezTo>
                <a:cubicBezTo>
                  <a:pt x="2006" y="12848"/>
                  <a:pt x="1884" y="13612"/>
                  <a:pt x="1852" y="14420"/>
                </a:cubicBezTo>
                <a:cubicBezTo>
                  <a:pt x="1845" y="14573"/>
                  <a:pt x="1719" y="14603"/>
                  <a:pt x="1688" y="14459"/>
                </a:cubicBezTo>
                <a:cubicBezTo>
                  <a:pt x="1330" y="12802"/>
                  <a:pt x="2047" y="11979"/>
                  <a:pt x="2767" y="11416"/>
                </a:cubicBezTo>
                <a:cubicBezTo>
                  <a:pt x="3902" y="10605"/>
                  <a:pt x="4071" y="10006"/>
                  <a:pt x="4128" y="9389"/>
                </a:cubicBezTo>
                <a:cubicBezTo>
                  <a:pt x="4135" y="9316"/>
                  <a:pt x="4170" y="9274"/>
                  <a:pt x="4206" y="9270"/>
                </a:cubicBezTo>
                <a:close/>
                <a:moveTo>
                  <a:pt x="6257" y="9270"/>
                </a:moveTo>
                <a:cubicBezTo>
                  <a:pt x="6293" y="9274"/>
                  <a:pt x="6328" y="9316"/>
                  <a:pt x="6335" y="9389"/>
                </a:cubicBezTo>
                <a:cubicBezTo>
                  <a:pt x="6393" y="10006"/>
                  <a:pt x="6561" y="10605"/>
                  <a:pt x="7697" y="11416"/>
                </a:cubicBezTo>
                <a:cubicBezTo>
                  <a:pt x="8416" y="11979"/>
                  <a:pt x="9133" y="12802"/>
                  <a:pt x="8776" y="14459"/>
                </a:cubicBezTo>
                <a:cubicBezTo>
                  <a:pt x="8745" y="14603"/>
                  <a:pt x="8616" y="14573"/>
                  <a:pt x="8610" y="14420"/>
                </a:cubicBezTo>
                <a:cubicBezTo>
                  <a:pt x="8578" y="13612"/>
                  <a:pt x="8456" y="12848"/>
                  <a:pt x="7355" y="12045"/>
                </a:cubicBezTo>
                <a:cubicBezTo>
                  <a:pt x="6316" y="11287"/>
                  <a:pt x="6000" y="10359"/>
                  <a:pt x="6169" y="9373"/>
                </a:cubicBezTo>
                <a:cubicBezTo>
                  <a:pt x="6181" y="9301"/>
                  <a:pt x="6220" y="9266"/>
                  <a:pt x="6257" y="9270"/>
                </a:cubicBezTo>
                <a:close/>
                <a:moveTo>
                  <a:pt x="14806" y="10174"/>
                </a:moveTo>
                <a:cubicBezTo>
                  <a:pt x="14949" y="10126"/>
                  <a:pt x="15024" y="10440"/>
                  <a:pt x="14900" y="10564"/>
                </a:cubicBezTo>
                <a:cubicBezTo>
                  <a:pt x="14124" y="11335"/>
                  <a:pt x="12929" y="12985"/>
                  <a:pt x="13171" y="15692"/>
                </a:cubicBezTo>
                <a:cubicBezTo>
                  <a:pt x="13193" y="15931"/>
                  <a:pt x="13002" y="16036"/>
                  <a:pt x="12931" y="15824"/>
                </a:cubicBezTo>
                <a:cubicBezTo>
                  <a:pt x="12333" y="14020"/>
                  <a:pt x="12765" y="10861"/>
                  <a:pt x="14806" y="10174"/>
                </a:cubicBezTo>
                <a:close/>
                <a:moveTo>
                  <a:pt x="17762" y="10174"/>
                </a:moveTo>
                <a:cubicBezTo>
                  <a:pt x="19803" y="10860"/>
                  <a:pt x="20235" y="14020"/>
                  <a:pt x="19637" y="15824"/>
                </a:cubicBezTo>
                <a:cubicBezTo>
                  <a:pt x="19567" y="16036"/>
                  <a:pt x="19374" y="15931"/>
                  <a:pt x="19395" y="15692"/>
                </a:cubicBezTo>
                <a:cubicBezTo>
                  <a:pt x="19637" y="12985"/>
                  <a:pt x="18442" y="11335"/>
                  <a:pt x="17666" y="10564"/>
                </a:cubicBezTo>
                <a:cubicBezTo>
                  <a:pt x="17542" y="10440"/>
                  <a:pt x="17620" y="10126"/>
                  <a:pt x="17762" y="10174"/>
                </a:cubicBezTo>
                <a:close/>
                <a:moveTo>
                  <a:pt x="15388" y="11035"/>
                </a:moveTo>
                <a:cubicBezTo>
                  <a:pt x="15635" y="11195"/>
                  <a:pt x="15945" y="11290"/>
                  <a:pt x="16283" y="11290"/>
                </a:cubicBezTo>
                <a:cubicBezTo>
                  <a:pt x="16622" y="11290"/>
                  <a:pt x="16934" y="11195"/>
                  <a:pt x="17181" y="11035"/>
                </a:cubicBezTo>
                <a:cubicBezTo>
                  <a:pt x="17248" y="10992"/>
                  <a:pt x="17329" y="11059"/>
                  <a:pt x="17311" y="11145"/>
                </a:cubicBezTo>
                <a:cubicBezTo>
                  <a:pt x="17201" y="11674"/>
                  <a:pt x="16782" y="12068"/>
                  <a:pt x="16283" y="12068"/>
                </a:cubicBezTo>
                <a:cubicBezTo>
                  <a:pt x="15785" y="12068"/>
                  <a:pt x="15368" y="11674"/>
                  <a:pt x="15257" y="11145"/>
                </a:cubicBezTo>
                <a:cubicBezTo>
                  <a:pt x="15239" y="11059"/>
                  <a:pt x="15321" y="10992"/>
                  <a:pt x="15388" y="11035"/>
                </a:cubicBezTo>
                <a:close/>
                <a:moveTo>
                  <a:pt x="4335" y="11558"/>
                </a:moveTo>
                <a:cubicBezTo>
                  <a:pt x="4582" y="11718"/>
                  <a:pt x="4892" y="11813"/>
                  <a:pt x="5231" y="11813"/>
                </a:cubicBezTo>
                <a:cubicBezTo>
                  <a:pt x="5569" y="11813"/>
                  <a:pt x="5881" y="11718"/>
                  <a:pt x="6128" y="11558"/>
                </a:cubicBezTo>
                <a:cubicBezTo>
                  <a:pt x="6195" y="11515"/>
                  <a:pt x="6277" y="11582"/>
                  <a:pt x="6259" y="11668"/>
                </a:cubicBezTo>
                <a:cubicBezTo>
                  <a:pt x="6148" y="12197"/>
                  <a:pt x="5729" y="12591"/>
                  <a:pt x="5231" y="12591"/>
                </a:cubicBezTo>
                <a:cubicBezTo>
                  <a:pt x="4732" y="12591"/>
                  <a:pt x="4315" y="12197"/>
                  <a:pt x="4204" y="11668"/>
                </a:cubicBezTo>
                <a:cubicBezTo>
                  <a:pt x="4187" y="11582"/>
                  <a:pt x="4268" y="11514"/>
                  <a:pt x="4335" y="11558"/>
                </a:cubicBezTo>
                <a:close/>
                <a:moveTo>
                  <a:pt x="16283" y="12817"/>
                </a:moveTo>
                <a:cubicBezTo>
                  <a:pt x="17354" y="12817"/>
                  <a:pt x="18250" y="14190"/>
                  <a:pt x="18488" y="16037"/>
                </a:cubicBezTo>
                <a:cubicBezTo>
                  <a:pt x="18526" y="16337"/>
                  <a:pt x="18352" y="16576"/>
                  <a:pt x="18209" y="16424"/>
                </a:cubicBezTo>
                <a:cubicBezTo>
                  <a:pt x="17679" y="15865"/>
                  <a:pt x="17010" y="15530"/>
                  <a:pt x="16283" y="15530"/>
                </a:cubicBezTo>
                <a:cubicBezTo>
                  <a:pt x="15557" y="15530"/>
                  <a:pt x="14890" y="15865"/>
                  <a:pt x="14359" y="16424"/>
                </a:cubicBezTo>
                <a:cubicBezTo>
                  <a:pt x="14216" y="16576"/>
                  <a:pt x="14040" y="16337"/>
                  <a:pt x="14079" y="16037"/>
                </a:cubicBezTo>
                <a:cubicBezTo>
                  <a:pt x="14316" y="14190"/>
                  <a:pt x="15213" y="12817"/>
                  <a:pt x="16283" y="12817"/>
                </a:cubicBezTo>
                <a:close/>
                <a:moveTo>
                  <a:pt x="3198" y="13352"/>
                </a:moveTo>
                <a:cubicBezTo>
                  <a:pt x="3234" y="13346"/>
                  <a:pt x="3271" y="13359"/>
                  <a:pt x="3307" y="13397"/>
                </a:cubicBezTo>
                <a:cubicBezTo>
                  <a:pt x="3837" y="13957"/>
                  <a:pt x="4504" y="14291"/>
                  <a:pt x="5231" y="14291"/>
                </a:cubicBezTo>
                <a:cubicBezTo>
                  <a:pt x="5957" y="14291"/>
                  <a:pt x="6626" y="13957"/>
                  <a:pt x="7156" y="13397"/>
                </a:cubicBezTo>
                <a:cubicBezTo>
                  <a:pt x="7300" y="13246"/>
                  <a:pt x="7474" y="13488"/>
                  <a:pt x="7435" y="13788"/>
                </a:cubicBezTo>
                <a:cubicBezTo>
                  <a:pt x="7198" y="15635"/>
                  <a:pt x="6301" y="17008"/>
                  <a:pt x="5231" y="17008"/>
                </a:cubicBezTo>
                <a:cubicBezTo>
                  <a:pt x="4160" y="17008"/>
                  <a:pt x="3264" y="15635"/>
                  <a:pt x="3026" y="13788"/>
                </a:cubicBezTo>
                <a:cubicBezTo>
                  <a:pt x="2997" y="13563"/>
                  <a:pt x="3090" y="13370"/>
                  <a:pt x="3198" y="13352"/>
                </a:cubicBezTo>
                <a:close/>
              </a:path>
            </a:pathLst>
          </a:custGeom>
          <a:solidFill>
            <a:srgbClr val="8179F5"/>
          </a:solidFill>
          <a:ln w="12700">
            <a:miter lim="400000"/>
          </a:ln>
        </p:spPr>
        <p:txBody>
          <a:bodyPr lIns="0" tIns="0" rIns="0" bIns="0"/>
          <a:lstStyle/>
          <a:p>
            <a:pPr/>
          </a:p>
        </p:txBody>
      </p:sp>
      <p:sp>
        <p:nvSpPr>
          <p:cNvPr id="541" name="Stored Personas"/>
          <p:cNvSpPr txBox="1"/>
          <p:nvPr/>
        </p:nvSpPr>
        <p:spPr>
          <a:xfrm>
            <a:off x="1490449" y="3731144"/>
            <a:ext cx="1223865"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Stored Personas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p:cNvSpPr/>
          <p:nvPr/>
        </p:nvSpPr>
        <p:spPr>
          <a:xfrm rot="5400000">
            <a:off x="4152408" y="1920761"/>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46" name="Shape"/>
          <p:cNvSpPr/>
          <p:nvPr/>
        </p:nvSpPr>
        <p:spPr>
          <a:xfrm rot="5400000">
            <a:off x="1362561" y="1920761"/>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47" name="Relieving Constraints with Agents"/>
          <p:cNvSpPr txBox="1"/>
          <p:nvPr>
            <p:ph type="title"/>
          </p:nvPr>
        </p:nvSpPr>
        <p:spPr>
          <a:xfrm>
            <a:off x="1259349" y="151200"/>
            <a:ext cx="7471293" cy="572701"/>
          </a:xfrm>
          <a:prstGeom prst="rect">
            <a:avLst/>
          </a:prstGeom>
        </p:spPr>
        <p:txBody>
          <a:bodyPr/>
          <a:lstStyle>
            <a:lvl1pPr defTabSz="822959">
              <a:defRPr sz="2520"/>
            </a:lvl1pPr>
          </a:lstStyle>
          <a:p>
            <a:pPr/>
            <a:r>
              <a:t>Relieving Constraints with Agents </a:t>
            </a:r>
          </a:p>
        </p:txBody>
      </p:sp>
      <p:sp>
        <p:nvSpPr>
          <p:cNvPr id="5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51" name="Google Shape;205;p30"/>
          <p:cNvGrpSpPr/>
          <p:nvPr/>
        </p:nvGrpSpPr>
        <p:grpSpPr>
          <a:xfrm>
            <a:off x="508865" y="1089246"/>
            <a:ext cx="8470957" cy="374258"/>
            <a:chOff x="0" y="0"/>
            <a:chExt cx="8470955" cy="374256"/>
          </a:xfrm>
        </p:grpSpPr>
        <p:sp>
          <p:nvSpPr>
            <p:cNvPr id="549" name="Rectangle"/>
            <p:cNvSpPr/>
            <p:nvPr/>
          </p:nvSpPr>
          <p:spPr>
            <a:xfrm>
              <a:off x="0" y="40931"/>
              <a:ext cx="8470956" cy="292395"/>
            </a:xfrm>
            <a:prstGeom prst="rect">
              <a:avLst/>
            </a:prstGeom>
            <a:solidFill>
              <a:schemeClr val="accent4"/>
            </a:solidFill>
            <a:ln w="12700" cap="flat">
              <a:noFill/>
              <a:miter lim="400000"/>
            </a:ln>
            <a:effectLst/>
          </p:spPr>
          <p:txBody>
            <a:bodyPr wrap="square" lIns="0" tIns="0" rIns="0" bIns="0" numCol="1" anchor="ctr">
              <a:noAutofit/>
            </a:bodyPr>
            <a:lstStyle/>
            <a:p>
              <a:pPr algn="ctr">
                <a:defRPr b="1">
                  <a:solidFill>
                    <a:srgbClr val="FFFFFF"/>
                  </a:solidFill>
                  <a:latin typeface="Helvetica Neue"/>
                  <a:ea typeface="Helvetica Neue"/>
                  <a:cs typeface="Helvetica Neue"/>
                  <a:sym typeface="Helvetica Neue"/>
                </a:defRPr>
              </a:pPr>
            </a:p>
          </p:txBody>
        </p:sp>
        <p:sp>
          <p:nvSpPr>
            <p:cNvPr id="550" name="AI"/>
            <p:cNvSpPr txBox="1"/>
            <p:nvPr/>
          </p:nvSpPr>
          <p:spPr>
            <a:xfrm>
              <a:off x="0" y="-1"/>
              <a:ext cx="8470956" cy="3742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noAutofit/>
            </a:bodyPr>
            <a:lstStyle>
              <a:lvl1pPr algn="ctr">
                <a:defRPr b="1">
                  <a:solidFill>
                    <a:srgbClr val="FFFFFF"/>
                  </a:solidFill>
                  <a:latin typeface="Helvetica Neue"/>
                  <a:ea typeface="Helvetica Neue"/>
                  <a:cs typeface="Helvetica Neue"/>
                  <a:sym typeface="Helvetica Neue"/>
                </a:defRPr>
              </a:lvl1pPr>
            </a:lstStyle>
            <a:p>
              <a:pPr/>
              <a:r>
                <a:t>AI</a:t>
              </a:r>
            </a:p>
          </p:txBody>
        </p:sp>
      </p:grpSp>
      <p:sp>
        <p:nvSpPr>
          <p:cNvPr id="552" name="Text Document"/>
          <p:cNvSpPr/>
          <p:nvPr/>
        </p:nvSpPr>
        <p:spPr>
          <a:xfrm>
            <a:off x="1974034" y="1907404"/>
            <a:ext cx="313826"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8179F5"/>
          </a:solidFill>
          <a:ln w="12700">
            <a:miter lim="400000"/>
          </a:ln>
        </p:spPr>
        <p:txBody>
          <a:bodyPr lIns="0" tIns="0" rIns="0" bIns="0"/>
          <a:lstStyle/>
          <a:p>
            <a:pPr/>
          </a:p>
        </p:txBody>
      </p:sp>
      <p:sp>
        <p:nvSpPr>
          <p:cNvPr id="553" name="Coins"/>
          <p:cNvSpPr/>
          <p:nvPr/>
        </p:nvSpPr>
        <p:spPr>
          <a:xfrm>
            <a:off x="1921969" y="2605848"/>
            <a:ext cx="405184"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8179F5"/>
          </a:solidFill>
          <a:ln w="12700">
            <a:miter lim="400000"/>
          </a:ln>
        </p:spPr>
        <p:txBody>
          <a:bodyPr lIns="0" tIns="0" rIns="0" bIns="0"/>
          <a:lstStyle/>
          <a:p>
            <a:pPr/>
          </a:p>
        </p:txBody>
      </p:sp>
      <p:sp>
        <p:nvSpPr>
          <p:cNvPr id="554" name="Clipboard"/>
          <p:cNvSpPr/>
          <p:nvPr/>
        </p:nvSpPr>
        <p:spPr>
          <a:xfrm>
            <a:off x="4604860" y="2383482"/>
            <a:ext cx="619097"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9801" y="0"/>
                  <a:pt x="9330" y="294"/>
                  <a:pt x="8865" y="898"/>
                </a:cubicBezTo>
                <a:cubicBezTo>
                  <a:pt x="8394" y="1511"/>
                  <a:pt x="7651" y="1943"/>
                  <a:pt x="7089" y="1943"/>
                </a:cubicBezTo>
                <a:cubicBezTo>
                  <a:pt x="6826" y="1943"/>
                  <a:pt x="6299" y="1922"/>
                  <a:pt x="6037" y="1943"/>
                </a:cubicBezTo>
                <a:cubicBezTo>
                  <a:pt x="5104" y="2016"/>
                  <a:pt x="4553" y="2318"/>
                  <a:pt x="4308" y="2794"/>
                </a:cubicBezTo>
                <a:lnTo>
                  <a:pt x="1139" y="2794"/>
                </a:lnTo>
                <a:cubicBezTo>
                  <a:pt x="510" y="2794"/>
                  <a:pt x="0" y="3149"/>
                  <a:pt x="0" y="3587"/>
                </a:cubicBezTo>
                <a:lnTo>
                  <a:pt x="0" y="20807"/>
                </a:lnTo>
                <a:cubicBezTo>
                  <a:pt x="0" y="21245"/>
                  <a:pt x="510" y="21600"/>
                  <a:pt x="1139" y="21600"/>
                </a:cubicBezTo>
                <a:lnTo>
                  <a:pt x="20461" y="21600"/>
                </a:lnTo>
                <a:cubicBezTo>
                  <a:pt x="21090" y="21600"/>
                  <a:pt x="21600" y="21245"/>
                  <a:pt x="21600" y="20807"/>
                </a:cubicBezTo>
                <a:lnTo>
                  <a:pt x="21600" y="3587"/>
                </a:lnTo>
                <a:cubicBezTo>
                  <a:pt x="21600" y="3149"/>
                  <a:pt x="21090" y="2794"/>
                  <a:pt x="20461" y="2794"/>
                </a:cubicBezTo>
                <a:lnTo>
                  <a:pt x="17292" y="2794"/>
                </a:lnTo>
                <a:cubicBezTo>
                  <a:pt x="17047" y="2318"/>
                  <a:pt x="16496" y="2016"/>
                  <a:pt x="15563" y="1943"/>
                </a:cubicBezTo>
                <a:cubicBezTo>
                  <a:pt x="15301" y="1922"/>
                  <a:pt x="14774" y="1943"/>
                  <a:pt x="14511" y="1943"/>
                </a:cubicBezTo>
                <a:cubicBezTo>
                  <a:pt x="13949" y="1943"/>
                  <a:pt x="13209" y="1511"/>
                  <a:pt x="12738" y="898"/>
                </a:cubicBezTo>
                <a:cubicBezTo>
                  <a:pt x="12273" y="294"/>
                  <a:pt x="11802" y="0"/>
                  <a:pt x="10801" y="0"/>
                </a:cubicBezTo>
                <a:close/>
                <a:moveTo>
                  <a:pt x="10799" y="593"/>
                </a:moveTo>
                <a:cubicBezTo>
                  <a:pt x="11264" y="593"/>
                  <a:pt x="11644" y="857"/>
                  <a:pt x="11644" y="1181"/>
                </a:cubicBezTo>
                <a:cubicBezTo>
                  <a:pt x="11644" y="1506"/>
                  <a:pt x="11265" y="1767"/>
                  <a:pt x="10799" y="1767"/>
                </a:cubicBezTo>
                <a:cubicBezTo>
                  <a:pt x="10332" y="1767"/>
                  <a:pt x="9956" y="1506"/>
                  <a:pt x="9956" y="1181"/>
                </a:cubicBezTo>
                <a:cubicBezTo>
                  <a:pt x="9956" y="857"/>
                  <a:pt x="10333" y="593"/>
                  <a:pt x="10799" y="593"/>
                </a:cubicBezTo>
                <a:close/>
                <a:moveTo>
                  <a:pt x="1619" y="3923"/>
                </a:moveTo>
                <a:lnTo>
                  <a:pt x="4207" y="3923"/>
                </a:lnTo>
                <a:cubicBezTo>
                  <a:pt x="4263" y="4130"/>
                  <a:pt x="4364" y="4392"/>
                  <a:pt x="4364" y="4392"/>
                </a:cubicBezTo>
                <a:lnTo>
                  <a:pt x="10799" y="4392"/>
                </a:lnTo>
                <a:lnTo>
                  <a:pt x="17236" y="4392"/>
                </a:lnTo>
                <a:cubicBezTo>
                  <a:pt x="17236" y="4392"/>
                  <a:pt x="17337" y="4130"/>
                  <a:pt x="17393" y="3923"/>
                </a:cubicBezTo>
                <a:lnTo>
                  <a:pt x="19981" y="3923"/>
                </a:lnTo>
                <a:lnTo>
                  <a:pt x="19981" y="20471"/>
                </a:lnTo>
                <a:lnTo>
                  <a:pt x="1619" y="20471"/>
                </a:lnTo>
                <a:lnTo>
                  <a:pt x="1619" y="3923"/>
                </a:lnTo>
                <a:close/>
              </a:path>
            </a:pathLst>
          </a:custGeom>
          <a:solidFill>
            <a:srgbClr val="F8AC7F"/>
          </a:solidFill>
          <a:ln w="12700">
            <a:miter lim="400000"/>
          </a:ln>
        </p:spPr>
        <p:txBody>
          <a:bodyPr lIns="0" tIns="0" rIns="0" bIns="0"/>
          <a:lstStyle/>
          <a:p>
            <a:pPr/>
          </a:p>
        </p:txBody>
      </p:sp>
      <p:pic>
        <p:nvPicPr>
          <p:cNvPr id="555" name="pasted-movie.png" descr="pasted-movie.png"/>
          <p:cNvPicPr>
            <a:picLocks noChangeAspect="1"/>
          </p:cNvPicPr>
          <p:nvPr/>
        </p:nvPicPr>
        <p:blipFill>
          <a:blip r:embed="rId3">
            <a:extLst/>
          </a:blip>
          <a:stretch>
            <a:fillRect/>
          </a:stretch>
        </p:blipFill>
        <p:spPr>
          <a:xfrm>
            <a:off x="8129920" y="2366474"/>
            <a:ext cx="889001" cy="889001"/>
          </a:xfrm>
          <a:prstGeom prst="rect">
            <a:avLst/>
          </a:prstGeom>
          <a:ln w="12700">
            <a:miter lim="400000"/>
          </a:ln>
        </p:spPr>
      </p:pic>
      <p:pic>
        <p:nvPicPr>
          <p:cNvPr id="556" name="pasted-movie.png" descr="pasted-movie.png"/>
          <p:cNvPicPr>
            <a:picLocks noChangeAspect="1"/>
          </p:cNvPicPr>
          <p:nvPr/>
        </p:nvPicPr>
        <p:blipFill>
          <a:blip r:embed="rId3">
            <a:extLst/>
          </a:blip>
          <a:stretch>
            <a:fillRect/>
          </a:stretch>
        </p:blipFill>
        <p:spPr>
          <a:xfrm>
            <a:off x="8696996" y="2447089"/>
            <a:ext cx="254001" cy="254001"/>
          </a:xfrm>
          <a:prstGeom prst="rect">
            <a:avLst/>
          </a:prstGeom>
          <a:ln w="12700">
            <a:miter lim="400000"/>
          </a:ln>
        </p:spPr>
      </p:pic>
      <p:pic>
        <p:nvPicPr>
          <p:cNvPr id="557" name="pasted-movie.png" descr="pasted-movie.png"/>
          <p:cNvPicPr>
            <a:picLocks noChangeAspect="1"/>
          </p:cNvPicPr>
          <p:nvPr/>
        </p:nvPicPr>
        <p:blipFill>
          <a:blip r:embed="rId3">
            <a:extLst/>
          </a:blip>
          <a:stretch>
            <a:fillRect/>
          </a:stretch>
        </p:blipFill>
        <p:spPr>
          <a:xfrm>
            <a:off x="8205651" y="2873892"/>
            <a:ext cx="254001" cy="254001"/>
          </a:xfrm>
          <a:prstGeom prst="rect">
            <a:avLst/>
          </a:prstGeom>
          <a:ln w="12700">
            <a:miter lim="400000"/>
          </a:ln>
        </p:spPr>
      </p:pic>
      <p:sp>
        <p:nvSpPr>
          <p:cNvPr id="558" name="AI Model"/>
          <p:cNvSpPr txBox="1"/>
          <p:nvPr/>
        </p:nvSpPr>
        <p:spPr>
          <a:xfrm>
            <a:off x="1778543" y="3042480"/>
            <a:ext cx="647677"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AI Model</a:t>
            </a:r>
          </a:p>
        </p:txBody>
      </p:sp>
      <p:sp>
        <p:nvSpPr>
          <p:cNvPr id="559" name="Business Logic"/>
          <p:cNvSpPr txBox="1"/>
          <p:nvPr/>
        </p:nvSpPr>
        <p:spPr>
          <a:xfrm>
            <a:off x="1600659" y="2320126"/>
            <a:ext cx="1139032"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Business Logic</a:t>
            </a:r>
          </a:p>
        </p:txBody>
      </p:sp>
      <p:sp>
        <p:nvSpPr>
          <p:cNvPr id="560" name="Most Likely Decision"/>
          <p:cNvSpPr txBox="1"/>
          <p:nvPr/>
        </p:nvSpPr>
        <p:spPr>
          <a:xfrm>
            <a:off x="4154318" y="3256746"/>
            <a:ext cx="1520182"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F8AC7F"/>
                </a:solidFill>
                <a:latin typeface="+mj-lt"/>
                <a:ea typeface="+mj-ea"/>
                <a:cs typeface="+mj-cs"/>
                <a:sym typeface="Helvetica"/>
              </a:defRPr>
            </a:lvl1pPr>
          </a:lstStyle>
          <a:p>
            <a:pPr/>
            <a:r>
              <a:t>Most Likely Decision</a:t>
            </a:r>
          </a:p>
        </p:txBody>
      </p:sp>
      <p:sp>
        <p:nvSpPr>
          <p:cNvPr id="561" name="Agent Trigger"/>
          <p:cNvSpPr txBox="1"/>
          <p:nvPr/>
        </p:nvSpPr>
        <p:spPr>
          <a:xfrm>
            <a:off x="364913" y="3364812"/>
            <a:ext cx="1003450"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47A4EB"/>
                </a:solidFill>
                <a:latin typeface="+mj-lt"/>
                <a:ea typeface="+mj-ea"/>
                <a:cs typeface="+mj-cs"/>
                <a:sym typeface="Helvetica"/>
              </a:defRPr>
            </a:lvl1pPr>
          </a:lstStyle>
          <a:p>
            <a:pPr/>
            <a:r>
              <a:t>Agent Trigger</a:t>
            </a:r>
          </a:p>
        </p:txBody>
      </p:sp>
      <p:sp>
        <p:nvSpPr>
          <p:cNvPr id="562" name="Learning"/>
          <p:cNvSpPr txBox="1"/>
          <p:nvPr/>
        </p:nvSpPr>
        <p:spPr>
          <a:xfrm>
            <a:off x="8246303" y="3252439"/>
            <a:ext cx="656234"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47A4EB"/>
                </a:solidFill>
                <a:latin typeface="+mj-lt"/>
                <a:ea typeface="+mj-ea"/>
                <a:cs typeface="+mj-cs"/>
                <a:sym typeface="Helvetica"/>
              </a:defRPr>
            </a:lvl1pPr>
          </a:lstStyle>
          <a:p>
            <a:pPr/>
            <a:r>
              <a:t>Learning</a:t>
            </a:r>
          </a:p>
        </p:txBody>
      </p:sp>
      <p:sp>
        <p:nvSpPr>
          <p:cNvPr id="563" name="Shape"/>
          <p:cNvSpPr/>
          <p:nvPr/>
        </p:nvSpPr>
        <p:spPr>
          <a:xfrm rot="5400000">
            <a:off x="6807198" y="1899364"/>
            <a:ext cx="1524001" cy="203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64" name="Action"/>
          <p:cNvSpPr txBox="1"/>
          <p:nvPr/>
        </p:nvSpPr>
        <p:spPr>
          <a:xfrm>
            <a:off x="5728746" y="3249085"/>
            <a:ext cx="1026115"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Action</a:t>
            </a:r>
          </a:p>
        </p:txBody>
      </p:sp>
      <p:sp>
        <p:nvSpPr>
          <p:cNvPr id="565" name="Arrow 7"/>
          <p:cNvSpPr/>
          <p:nvPr/>
        </p:nvSpPr>
        <p:spPr>
          <a:xfrm rot="16200000">
            <a:off x="7785369" y="3646140"/>
            <a:ext cx="801841" cy="1026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FD9C0">
              <a:alpha val="20000"/>
            </a:srgbClr>
          </a:solidFill>
          <a:ln w="12700">
            <a:miter lim="400000"/>
          </a:ln>
        </p:spPr>
        <p:txBody>
          <a:bodyPr lIns="0" tIns="0" rIns="0" bIns="0"/>
          <a:lstStyle/>
          <a:p>
            <a:pPr/>
          </a:p>
        </p:txBody>
      </p:sp>
      <p:sp>
        <p:nvSpPr>
          <p:cNvPr id="566" name="Adapt"/>
          <p:cNvSpPr txBox="1"/>
          <p:nvPr/>
        </p:nvSpPr>
        <p:spPr>
          <a:xfrm>
            <a:off x="3990319" y="4171143"/>
            <a:ext cx="1679227"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FD9C0"/>
                </a:solidFill>
                <a:latin typeface="+mj-lt"/>
                <a:ea typeface="+mj-ea"/>
                <a:cs typeface="+mj-cs"/>
                <a:sym typeface="Helvetica"/>
              </a:defRPr>
            </a:lvl1pPr>
          </a:lstStyle>
          <a:p>
            <a:pPr/>
            <a:r>
              <a:t>Adapt</a:t>
            </a:r>
          </a:p>
        </p:txBody>
      </p:sp>
      <p:sp>
        <p:nvSpPr>
          <p:cNvPr id="567" name="Arrow"/>
          <p:cNvSpPr/>
          <p:nvPr/>
        </p:nvSpPr>
        <p:spPr>
          <a:xfrm flipH="1">
            <a:off x="1419761" y="3859123"/>
            <a:ext cx="6211522" cy="801841"/>
          </a:xfrm>
          <a:prstGeom prst="rightArrow">
            <a:avLst>
              <a:gd name="adj1" fmla="val 32000"/>
              <a:gd name="adj2" fmla="val 101367"/>
            </a:avLst>
          </a:prstGeom>
          <a:gradFill>
            <a:gsLst>
              <a:gs pos="0">
                <a:srgbClr val="4FD9C0">
                  <a:alpha val="20000"/>
                </a:srgbClr>
              </a:gs>
              <a:gs pos="100000">
                <a:srgbClr val="47A4EB">
                  <a:alpha val="20000"/>
                </a:srgbClr>
              </a:gs>
            </a:gsLst>
          </a:gradFill>
          <a:ln w="12700">
            <a:miter lim="400000"/>
          </a:ln>
        </p:spPr>
        <p:txBody>
          <a:bodyPr lIns="0" tIns="0" rIns="0" bIns="0"/>
          <a:lstStyle/>
          <a:p>
            <a:pPr/>
          </a:p>
        </p:txBody>
      </p:sp>
      <p:sp>
        <p:nvSpPr>
          <p:cNvPr id="568" name="Arrow 7"/>
          <p:cNvSpPr/>
          <p:nvPr/>
        </p:nvSpPr>
        <p:spPr>
          <a:xfrm>
            <a:off x="575971" y="3348845"/>
            <a:ext cx="801841" cy="1026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47A4EB">
              <a:alpha val="20000"/>
            </a:srgbClr>
          </a:solidFill>
          <a:ln w="12700">
            <a:miter lim="400000"/>
          </a:ln>
        </p:spPr>
        <p:txBody>
          <a:bodyPr lIns="0" tIns="0" rIns="0" bIns="0"/>
          <a:lstStyle/>
          <a:p>
            <a:pPr/>
          </a:p>
        </p:txBody>
      </p:sp>
      <p:sp>
        <p:nvSpPr>
          <p:cNvPr id="569" name="Rectangle"/>
          <p:cNvSpPr/>
          <p:nvPr/>
        </p:nvSpPr>
        <p:spPr>
          <a:xfrm>
            <a:off x="1541846" y="3841697"/>
            <a:ext cx="1256659" cy="181918"/>
          </a:xfrm>
          <a:prstGeom prst="rect">
            <a:avLst/>
          </a:prstGeom>
          <a:solidFill>
            <a:srgbClr val="FFFFFF">
              <a:alpha val="32399"/>
            </a:srgbClr>
          </a:solidFill>
          <a:ln w="12700">
            <a:miter lim="400000"/>
          </a:ln>
        </p:spPr>
        <p:txBody>
          <a:bodyPr lIns="0" tIns="0" rIns="0" bIns="0"/>
          <a:lstStyle/>
          <a:p>
            <a:pPr/>
          </a:p>
        </p:txBody>
      </p:sp>
      <p:sp>
        <p:nvSpPr>
          <p:cNvPr id="570" name="Theater Masks"/>
          <p:cNvSpPr/>
          <p:nvPr/>
        </p:nvSpPr>
        <p:spPr>
          <a:xfrm>
            <a:off x="1786881" y="3304293"/>
            <a:ext cx="675361" cy="406401"/>
          </a:xfrm>
          <a:custGeom>
            <a:avLst/>
            <a:gdLst/>
            <a:ahLst/>
            <a:cxnLst>
              <a:cxn ang="0">
                <a:pos x="wd2" y="hd2"/>
              </a:cxn>
              <a:cxn ang="5400000">
                <a:pos x="wd2" y="hd2"/>
              </a:cxn>
              <a:cxn ang="10800000">
                <a:pos x="wd2" y="hd2"/>
              </a:cxn>
              <a:cxn ang="16200000">
                <a:pos x="wd2" y="hd2"/>
              </a:cxn>
            </a:cxnLst>
            <a:rect l="0" t="0" r="r" b="b"/>
            <a:pathLst>
              <a:path w="21515" h="21414" fill="norm" stroke="1" extrusionOk="0">
                <a:moveTo>
                  <a:pt x="9176" y="2"/>
                </a:moveTo>
                <a:cubicBezTo>
                  <a:pt x="9064" y="-9"/>
                  <a:pt x="8947" y="18"/>
                  <a:pt x="8834" y="92"/>
                </a:cubicBezTo>
                <a:cubicBezTo>
                  <a:pt x="7363" y="1063"/>
                  <a:pt x="5221" y="1164"/>
                  <a:pt x="5221" y="1164"/>
                </a:cubicBezTo>
                <a:cubicBezTo>
                  <a:pt x="5221" y="1164"/>
                  <a:pt x="3078" y="1077"/>
                  <a:pt x="1604" y="115"/>
                </a:cubicBezTo>
                <a:cubicBezTo>
                  <a:pt x="1153" y="-179"/>
                  <a:pt x="644" y="268"/>
                  <a:pt x="603" y="1002"/>
                </a:cubicBezTo>
                <a:cubicBezTo>
                  <a:pt x="455" y="3640"/>
                  <a:pt x="164" y="8159"/>
                  <a:pt x="19" y="10399"/>
                </a:cubicBezTo>
                <a:cubicBezTo>
                  <a:pt x="-42" y="11350"/>
                  <a:pt x="45" y="12308"/>
                  <a:pt x="271" y="13201"/>
                </a:cubicBezTo>
                <a:cubicBezTo>
                  <a:pt x="958" y="15906"/>
                  <a:pt x="2673" y="21421"/>
                  <a:pt x="5242" y="21413"/>
                </a:cubicBezTo>
                <a:cubicBezTo>
                  <a:pt x="7812" y="21405"/>
                  <a:pt x="9515" y="15882"/>
                  <a:pt x="10196" y="13171"/>
                </a:cubicBezTo>
                <a:cubicBezTo>
                  <a:pt x="10421" y="12278"/>
                  <a:pt x="10506" y="11318"/>
                  <a:pt x="10442" y="10367"/>
                </a:cubicBezTo>
                <a:cubicBezTo>
                  <a:pt x="10292" y="8128"/>
                  <a:pt x="9991" y="3610"/>
                  <a:pt x="9837" y="973"/>
                </a:cubicBezTo>
                <a:cubicBezTo>
                  <a:pt x="9805" y="422"/>
                  <a:pt x="9511" y="36"/>
                  <a:pt x="9176" y="2"/>
                </a:cubicBezTo>
                <a:close/>
                <a:moveTo>
                  <a:pt x="20228" y="2"/>
                </a:moveTo>
                <a:cubicBezTo>
                  <a:pt x="20116" y="-9"/>
                  <a:pt x="19999" y="18"/>
                  <a:pt x="19887" y="92"/>
                </a:cubicBezTo>
                <a:cubicBezTo>
                  <a:pt x="18415" y="1063"/>
                  <a:pt x="16273" y="1164"/>
                  <a:pt x="16273" y="1164"/>
                </a:cubicBezTo>
                <a:cubicBezTo>
                  <a:pt x="16273" y="1164"/>
                  <a:pt x="14130" y="1077"/>
                  <a:pt x="12656" y="115"/>
                </a:cubicBezTo>
                <a:cubicBezTo>
                  <a:pt x="12206" y="-179"/>
                  <a:pt x="11697" y="268"/>
                  <a:pt x="11655" y="1002"/>
                </a:cubicBezTo>
                <a:cubicBezTo>
                  <a:pt x="11507" y="3640"/>
                  <a:pt x="11217" y="8159"/>
                  <a:pt x="11072" y="10399"/>
                </a:cubicBezTo>
                <a:cubicBezTo>
                  <a:pt x="11011" y="11350"/>
                  <a:pt x="11097" y="12308"/>
                  <a:pt x="11324" y="13201"/>
                </a:cubicBezTo>
                <a:cubicBezTo>
                  <a:pt x="12011" y="15906"/>
                  <a:pt x="13725" y="21421"/>
                  <a:pt x="16295" y="21413"/>
                </a:cubicBezTo>
                <a:cubicBezTo>
                  <a:pt x="18864" y="21405"/>
                  <a:pt x="20568" y="15882"/>
                  <a:pt x="21249" y="13171"/>
                </a:cubicBezTo>
                <a:cubicBezTo>
                  <a:pt x="21473" y="12278"/>
                  <a:pt x="21558" y="11318"/>
                  <a:pt x="21494" y="10367"/>
                </a:cubicBezTo>
                <a:cubicBezTo>
                  <a:pt x="21344" y="8128"/>
                  <a:pt x="21046" y="3610"/>
                  <a:pt x="20892" y="973"/>
                </a:cubicBezTo>
                <a:cubicBezTo>
                  <a:pt x="20859" y="422"/>
                  <a:pt x="20564" y="36"/>
                  <a:pt x="20228" y="2"/>
                </a:cubicBezTo>
                <a:close/>
                <a:moveTo>
                  <a:pt x="15706" y="3881"/>
                </a:moveTo>
                <a:cubicBezTo>
                  <a:pt x="15759" y="3853"/>
                  <a:pt x="15825" y="3918"/>
                  <a:pt x="15817" y="4029"/>
                </a:cubicBezTo>
                <a:cubicBezTo>
                  <a:pt x="15745" y="5047"/>
                  <a:pt x="15240" y="5708"/>
                  <a:pt x="14104" y="5753"/>
                </a:cubicBezTo>
                <a:cubicBezTo>
                  <a:pt x="12902" y="5800"/>
                  <a:pt x="12611" y="6430"/>
                  <a:pt x="12395" y="7156"/>
                </a:cubicBezTo>
                <a:cubicBezTo>
                  <a:pt x="12354" y="7293"/>
                  <a:pt x="12230" y="7241"/>
                  <a:pt x="12235" y="7089"/>
                </a:cubicBezTo>
                <a:cubicBezTo>
                  <a:pt x="12287" y="5332"/>
                  <a:pt x="13140" y="5022"/>
                  <a:pt x="13934" y="4956"/>
                </a:cubicBezTo>
                <a:cubicBezTo>
                  <a:pt x="15171" y="4923"/>
                  <a:pt x="15465" y="4476"/>
                  <a:pt x="15661" y="3942"/>
                </a:cubicBezTo>
                <a:cubicBezTo>
                  <a:pt x="15673" y="3910"/>
                  <a:pt x="15688" y="3890"/>
                  <a:pt x="15706" y="3881"/>
                </a:cubicBezTo>
                <a:close/>
                <a:moveTo>
                  <a:pt x="16808" y="3881"/>
                </a:moveTo>
                <a:cubicBezTo>
                  <a:pt x="16843" y="3861"/>
                  <a:pt x="16884" y="3878"/>
                  <a:pt x="16908" y="3942"/>
                </a:cubicBezTo>
                <a:cubicBezTo>
                  <a:pt x="17103" y="4476"/>
                  <a:pt x="17397" y="4923"/>
                  <a:pt x="18634" y="4956"/>
                </a:cubicBezTo>
                <a:cubicBezTo>
                  <a:pt x="19429" y="5022"/>
                  <a:pt x="20282" y="5332"/>
                  <a:pt x="20334" y="7089"/>
                </a:cubicBezTo>
                <a:cubicBezTo>
                  <a:pt x="20338" y="7241"/>
                  <a:pt x="20212" y="7293"/>
                  <a:pt x="20172" y="7156"/>
                </a:cubicBezTo>
                <a:cubicBezTo>
                  <a:pt x="19955" y="6430"/>
                  <a:pt x="19667" y="5800"/>
                  <a:pt x="18464" y="5753"/>
                </a:cubicBezTo>
                <a:cubicBezTo>
                  <a:pt x="17329" y="5708"/>
                  <a:pt x="16823" y="5047"/>
                  <a:pt x="16751" y="4029"/>
                </a:cubicBezTo>
                <a:cubicBezTo>
                  <a:pt x="16746" y="3955"/>
                  <a:pt x="16773" y="3901"/>
                  <a:pt x="16808" y="3881"/>
                </a:cubicBezTo>
                <a:close/>
                <a:moveTo>
                  <a:pt x="2595" y="4052"/>
                </a:moveTo>
                <a:cubicBezTo>
                  <a:pt x="2712" y="4043"/>
                  <a:pt x="2835" y="4054"/>
                  <a:pt x="2962" y="4094"/>
                </a:cubicBezTo>
                <a:cubicBezTo>
                  <a:pt x="3439" y="4245"/>
                  <a:pt x="4274" y="4788"/>
                  <a:pt x="4610" y="5168"/>
                </a:cubicBezTo>
                <a:cubicBezTo>
                  <a:pt x="4857" y="5448"/>
                  <a:pt x="4423" y="6295"/>
                  <a:pt x="4238" y="6133"/>
                </a:cubicBezTo>
                <a:cubicBezTo>
                  <a:pt x="3904" y="5843"/>
                  <a:pt x="3394" y="5296"/>
                  <a:pt x="2720" y="4975"/>
                </a:cubicBezTo>
                <a:cubicBezTo>
                  <a:pt x="2045" y="4654"/>
                  <a:pt x="1430" y="5562"/>
                  <a:pt x="1227" y="5795"/>
                </a:cubicBezTo>
                <a:cubicBezTo>
                  <a:pt x="1066" y="5979"/>
                  <a:pt x="947" y="5702"/>
                  <a:pt x="1069" y="5485"/>
                </a:cubicBezTo>
                <a:cubicBezTo>
                  <a:pt x="1203" y="5247"/>
                  <a:pt x="1774" y="4115"/>
                  <a:pt x="2595" y="4052"/>
                </a:cubicBezTo>
                <a:close/>
                <a:moveTo>
                  <a:pt x="7868" y="4052"/>
                </a:moveTo>
                <a:cubicBezTo>
                  <a:pt x="8690" y="4115"/>
                  <a:pt x="9259" y="5247"/>
                  <a:pt x="9392" y="5485"/>
                </a:cubicBezTo>
                <a:cubicBezTo>
                  <a:pt x="9514" y="5702"/>
                  <a:pt x="9397" y="5979"/>
                  <a:pt x="9236" y="5795"/>
                </a:cubicBezTo>
                <a:cubicBezTo>
                  <a:pt x="9033" y="5562"/>
                  <a:pt x="8418" y="4654"/>
                  <a:pt x="7744" y="4975"/>
                </a:cubicBezTo>
                <a:cubicBezTo>
                  <a:pt x="7069" y="5296"/>
                  <a:pt x="6559" y="5843"/>
                  <a:pt x="6226" y="6133"/>
                </a:cubicBezTo>
                <a:cubicBezTo>
                  <a:pt x="6040" y="6295"/>
                  <a:pt x="5606" y="5448"/>
                  <a:pt x="5853" y="5168"/>
                </a:cubicBezTo>
                <a:cubicBezTo>
                  <a:pt x="6190" y="4788"/>
                  <a:pt x="7025" y="4245"/>
                  <a:pt x="7502" y="4094"/>
                </a:cubicBezTo>
                <a:cubicBezTo>
                  <a:pt x="7629" y="4054"/>
                  <a:pt x="7751" y="4043"/>
                  <a:pt x="7868" y="4052"/>
                </a:cubicBezTo>
                <a:close/>
                <a:moveTo>
                  <a:pt x="3422" y="7011"/>
                </a:moveTo>
                <a:cubicBezTo>
                  <a:pt x="3854" y="7055"/>
                  <a:pt x="4232" y="7409"/>
                  <a:pt x="4415" y="7953"/>
                </a:cubicBezTo>
                <a:cubicBezTo>
                  <a:pt x="4455" y="8071"/>
                  <a:pt x="4369" y="8209"/>
                  <a:pt x="4279" y="8176"/>
                </a:cubicBezTo>
                <a:cubicBezTo>
                  <a:pt x="3946" y="8056"/>
                  <a:pt x="3550" y="8060"/>
                  <a:pt x="3139" y="8218"/>
                </a:cubicBezTo>
                <a:cubicBezTo>
                  <a:pt x="2729" y="8376"/>
                  <a:pt x="2370" y="8661"/>
                  <a:pt x="2103" y="9012"/>
                </a:cubicBezTo>
                <a:cubicBezTo>
                  <a:pt x="2031" y="9107"/>
                  <a:pt x="1918" y="9046"/>
                  <a:pt x="1922" y="8912"/>
                </a:cubicBezTo>
                <a:cubicBezTo>
                  <a:pt x="1947" y="8082"/>
                  <a:pt x="2372" y="7308"/>
                  <a:pt x="2977" y="7076"/>
                </a:cubicBezTo>
                <a:cubicBezTo>
                  <a:pt x="3128" y="7017"/>
                  <a:pt x="3278" y="6996"/>
                  <a:pt x="3422" y="7011"/>
                </a:cubicBezTo>
                <a:close/>
                <a:moveTo>
                  <a:pt x="7039" y="7011"/>
                </a:moveTo>
                <a:cubicBezTo>
                  <a:pt x="7183" y="6996"/>
                  <a:pt x="7333" y="7018"/>
                  <a:pt x="7484" y="7076"/>
                </a:cubicBezTo>
                <a:cubicBezTo>
                  <a:pt x="8089" y="7308"/>
                  <a:pt x="8515" y="8082"/>
                  <a:pt x="8540" y="8912"/>
                </a:cubicBezTo>
                <a:cubicBezTo>
                  <a:pt x="8544" y="9046"/>
                  <a:pt x="8430" y="9107"/>
                  <a:pt x="8358" y="9012"/>
                </a:cubicBezTo>
                <a:cubicBezTo>
                  <a:pt x="8092" y="8661"/>
                  <a:pt x="7735" y="8376"/>
                  <a:pt x="7324" y="8218"/>
                </a:cubicBezTo>
                <a:cubicBezTo>
                  <a:pt x="6914" y="8060"/>
                  <a:pt x="6515" y="8056"/>
                  <a:pt x="6183" y="8176"/>
                </a:cubicBezTo>
                <a:cubicBezTo>
                  <a:pt x="6093" y="8209"/>
                  <a:pt x="6009" y="8071"/>
                  <a:pt x="6048" y="7953"/>
                </a:cubicBezTo>
                <a:cubicBezTo>
                  <a:pt x="6231" y="7409"/>
                  <a:pt x="6607" y="7055"/>
                  <a:pt x="7039" y="7011"/>
                </a:cubicBezTo>
                <a:close/>
                <a:moveTo>
                  <a:pt x="15516" y="7134"/>
                </a:moveTo>
                <a:cubicBezTo>
                  <a:pt x="15579" y="7130"/>
                  <a:pt x="15638" y="7202"/>
                  <a:pt x="15628" y="7302"/>
                </a:cubicBezTo>
                <a:cubicBezTo>
                  <a:pt x="15543" y="8120"/>
                  <a:pt x="15065" y="8807"/>
                  <a:pt x="14447" y="8918"/>
                </a:cubicBezTo>
                <a:cubicBezTo>
                  <a:pt x="13830" y="9030"/>
                  <a:pt x="13275" y="8532"/>
                  <a:pt x="13085" y="7763"/>
                </a:cubicBezTo>
                <a:cubicBezTo>
                  <a:pt x="13055" y="7638"/>
                  <a:pt x="13149" y="7516"/>
                  <a:pt x="13236" y="7566"/>
                </a:cubicBezTo>
                <a:cubicBezTo>
                  <a:pt x="13557" y="7752"/>
                  <a:pt x="13952" y="7826"/>
                  <a:pt x="14371" y="7750"/>
                </a:cubicBezTo>
                <a:cubicBezTo>
                  <a:pt x="14790" y="7674"/>
                  <a:pt x="15166" y="7462"/>
                  <a:pt x="15456" y="7166"/>
                </a:cubicBezTo>
                <a:cubicBezTo>
                  <a:pt x="15476" y="7146"/>
                  <a:pt x="15496" y="7135"/>
                  <a:pt x="15516" y="7134"/>
                </a:cubicBezTo>
                <a:close/>
                <a:moveTo>
                  <a:pt x="17050" y="7134"/>
                </a:moveTo>
                <a:cubicBezTo>
                  <a:pt x="17071" y="7135"/>
                  <a:pt x="17093" y="7146"/>
                  <a:pt x="17112" y="7166"/>
                </a:cubicBezTo>
                <a:cubicBezTo>
                  <a:pt x="17402" y="7462"/>
                  <a:pt x="17778" y="7674"/>
                  <a:pt x="18197" y="7750"/>
                </a:cubicBezTo>
                <a:cubicBezTo>
                  <a:pt x="18616" y="7826"/>
                  <a:pt x="19011" y="7752"/>
                  <a:pt x="19333" y="7566"/>
                </a:cubicBezTo>
                <a:cubicBezTo>
                  <a:pt x="19420" y="7516"/>
                  <a:pt x="19514" y="7638"/>
                  <a:pt x="19483" y="7763"/>
                </a:cubicBezTo>
                <a:cubicBezTo>
                  <a:pt x="19293" y="8532"/>
                  <a:pt x="18737" y="9030"/>
                  <a:pt x="18119" y="8918"/>
                </a:cubicBezTo>
                <a:cubicBezTo>
                  <a:pt x="17502" y="8807"/>
                  <a:pt x="17023" y="8120"/>
                  <a:pt x="16939" y="7302"/>
                </a:cubicBezTo>
                <a:cubicBezTo>
                  <a:pt x="16928" y="7202"/>
                  <a:pt x="16987" y="7130"/>
                  <a:pt x="17050" y="7134"/>
                </a:cubicBezTo>
                <a:close/>
                <a:moveTo>
                  <a:pt x="4206" y="9270"/>
                </a:moveTo>
                <a:cubicBezTo>
                  <a:pt x="4243" y="9266"/>
                  <a:pt x="4280" y="9298"/>
                  <a:pt x="4292" y="9370"/>
                </a:cubicBezTo>
                <a:cubicBezTo>
                  <a:pt x="4461" y="10356"/>
                  <a:pt x="4146" y="11287"/>
                  <a:pt x="3106" y="12045"/>
                </a:cubicBezTo>
                <a:cubicBezTo>
                  <a:pt x="2006" y="12848"/>
                  <a:pt x="1884" y="13612"/>
                  <a:pt x="1852" y="14420"/>
                </a:cubicBezTo>
                <a:cubicBezTo>
                  <a:pt x="1845" y="14573"/>
                  <a:pt x="1719" y="14603"/>
                  <a:pt x="1688" y="14459"/>
                </a:cubicBezTo>
                <a:cubicBezTo>
                  <a:pt x="1330" y="12802"/>
                  <a:pt x="2047" y="11979"/>
                  <a:pt x="2767" y="11416"/>
                </a:cubicBezTo>
                <a:cubicBezTo>
                  <a:pt x="3902" y="10605"/>
                  <a:pt x="4071" y="10006"/>
                  <a:pt x="4128" y="9389"/>
                </a:cubicBezTo>
                <a:cubicBezTo>
                  <a:pt x="4135" y="9316"/>
                  <a:pt x="4170" y="9274"/>
                  <a:pt x="4206" y="9270"/>
                </a:cubicBezTo>
                <a:close/>
                <a:moveTo>
                  <a:pt x="6257" y="9270"/>
                </a:moveTo>
                <a:cubicBezTo>
                  <a:pt x="6293" y="9274"/>
                  <a:pt x="6328" y="9316"/>
                  <a:pt x="6335" y="9389"/>
                </a:cubicBezTo>
                <a:cubicBezTo>
                  <a:pt x="6393" y="10006"/>
                  <a:pt x="6561" y="10605"/>
                  <a:pt x="7697" y="11416"/>
                </a:cubicBezTo>
                <a:cubicBezTo>
                  <a:pt x="8416" y="11979"/>
                  <a:pt x="9133" y="12802"/>
                  <a:pt x="8776" y="14459"/>
                </a:cubicBezTo>
                <a:cubicBezTo>
                  <a:pt x="8745" y="14603"/>
                  <a:pt x="8616" y="14573"/>
                  <a:pt x="8610" y="14420"/>
                </a:cubicBezTo>
                <a:cubicBezTo>
                  <a:pt x="8578" y="13612"/>
                  <a:pt x="8456" y="12848"/>
                  <a:pt x="7355" y="12045"/>
                </a:cubicBezTo>
                <a:cubicBezTo>
                  <a:pt x="6316" y="11287"/>
                  <a:pt x="6000" y="10359"/>
                  <a:pt x="6169" y="9373"/>
                </a:cubicBezTo>
                <a:cubicBezTo>
                  <a:pt x="6181" y="9301"/>
                  <a:pt x="6220" y="9266"/>
                  <a:pt x="6257" y="9270"/>
                </a:cubicBezTo>
                <a:close/>
                <a:moveTo>
                  <a:pt x="14806" y="10174"/>
                </a:moveTo>
                <a:cubicBezTo>
                  <a:pt x="14949" y="10126"/>
                  <a:pt x="15024" y="10440"/>
                  <a:pt x="14900" y="10564"/>
                </a:cubicBezTo>
                <a:cubicBezTo>
                  <a:pt x="14124" y="11335"/>
                  <a:pt x="12929" y="12985"/>
                  <a:pt x="13171" y="15692"/>
                </a:cubicBezTo>
                <a:cubicBezTo>
                  <a:pt x="13193" y="15931"/>
                  <a:pt x="13002" y="16036"/>
                  <a:pt x="12931" y="15824"/>
                </a:cubicBezTo>
                <a:cubicBezTo>
                  <a:pt x="12333" y="14020"/>
                  <a:pt x="12765" y="10861"/>
                  <a:pt x="14806" y="10174"/>
                </a:cubicBezTo>
                <a:close/>
                <a:moveTo>
                  <a:pt x="17762" y="10174"/>
                </a:moveTo>
                <a:cubicBezTo>
                  <a:pt x="19803" y="10860"/>
                  <a:pt x="20235" y="14020"/>
                  <a:pt x="19637" y="15824"/>
                </a:cubicBezTo>
                <a:cubicBezTo>
                  <a:pt x="19567" y="16036"/>
                  <a:pt x="19374" y="15931"/>
                  <a:pt x="19395" y="15692"/>
                </a:cubicBezTo>
                <a:cubicBezTo>
                  <a:pt x="19637" y="12985"/>
                  <a:pt x="18442" y="11335"/>
                  <a:pt x="17666" y="10564"/>
                </a:cubicBezTo>
                <a:cubicBezTo>
                  <a:pt x="17542" y="10440"/>
                  <a:pt x="17620" y="10126"/>
                  <a:pt x="17762" y="10174"/>
                </a:cubicBezTo>
                <a:close/>
                <a:moveTo>
                  <a:pt x="15388" y="11035"/>
                </a:moveTo>
                <a:cubicBezTo>
                  <a:pt x="15635" y="11195"/>
                  <a:pt x="15945" y="11290"/>
                  <a:pt x="16283" y="11290"/>
                </a:cubicBezTo>
                <a:cubicBezTo>
                  <a:pt x="16622" y="11290"/>
                  <a:pt x="16934" y="11195"/>
                  <a:pt x="17181" y="11035"/>
                </a:cubicBezTo>
                <a:cubicBezTo>
                  <a:pt x="17248" y="10992"/>
                  <a:pt x="17329" y="11059"/>
                  <a:pt x="17311" y="11145"/>
                </a:cubicBezTo>
                <a:cubicBezTo>
                  <a:pt x="17201" y="11674"/>
                  <a:pt x="16782" y="12068"/>
                  <a:pt x="16283" y="12068"/>
                </a:cubicBezTo>
                <a:cubicBezTo>
                  <a:pt x="15785" y="12068"/>
                  <a:pt x="15368" y="11674"/>
                  <a:pt x="15257" y="11145"/>
                </a:cubicBezTo>
                <a:cubicBezTo>
                  <a:pt x="15239" y="11059"/>
                  <a:pt x="15321" y="10992"/>
                  <a:pt x="15388" y="11035"/>
                </a:cubicBezTo>
                <a:close/>
                <a:moveTo>
                  <a:pt x="4335" y="11558"/>
                </a:moveTo>
                <a:cubicBezTo>
                  <a:pt x="4582" y="11718"/>
                  <a:pt x="4892" y="11813"/>
                  <a:pt x="5231" y="11813"/>
                </a:cubicBezTo>
                <a:cubicBezTo>
                  <a:pt x="5569" y="11813"/>
                  <a:pt x="5881" y="11718"/>
                  <a:pt x="6128" y="11558"/>
                </a:cubicBezTo>
                <a:cubicBezTo>
                  <a:pt x="6195" y="11515"/>
                  <a:pt x="6277" y="11582"/>
                  <a:pt x="6259" y="11668"/>
                </a:cubicBezTo>
                <a:cubicBezTo>
                  <a:pt x="6148" y="12197"/>
                  <a:pt x="5729" y="12591"/>
                  <a:pt x="5231" y="12591"/>
                </a:cubicBezTo>
                <a:cubicBezTo>
                  <a:pt x="4732" y="12591"/>
                  <a:pt x="4315" y="12197"/>
                  <a:pt x="4204" y="11668"/>
                </a:cubicBezTo>
                <a:cubicBezTo>
                  <a:pt x="4187" y="11582"/>
                  <a:pt x="4268" y="11514"/>
                  <a:pt x="4335" y="11558"/>
                </a:cubicBezTo>
                <a:close/>
                <a:moveTo>
                  <a:pt x="16283" y="12817"/>
                </a:moveTo>
                <a:cubicBezTo>
                  <a:pt x="17354" y="12817"/>
                  <a:pt x="18250" y="14190"/>
                  <a:pt x="18488" y="16037"/>
                </a:cubicBezTo>
                <a:cubicBezTo>
                  <a:pt x="18526" y="16337"/>
                  <a:pt x="18352" y="16576"/>
                  <a:pt x="18209" y="16424"/>
                </a:cubicBezTo>
                <a:cubicBezTo>
                  <a:pt x="17679" y="15865"/>
                  <a:pt x="17010" y="15530"/>
                  <a:pt x="16283" y="15530"/>
                </a:cubicBezTo>
                <a:cubicBezTo>
                  <a:pt x="15557" y="15530"/>
                  <a:pt x="14890" y="15865"/>
                  <a:pt x="14359" y="16424"/>
                </a:cubicBezTo>
                <a:cubicBezTo>
                  <a:pt x="14216" y="16576"/>
                  <a:pt x="14040" y="16337"/>
                  <a:pt x="14079" y="16037"/>
                </a:cubicBezTo>
                <a:cubicBezTo>
                  <a:pt x="14316" y="14190"/>
                  <a:pt x="15213" y="12817"/>
                  <a:pt x="16283" y="12817"/>
                </a:cubicBezTo>
                <a:close/>
                <a:moveTo>
                  <a:pt x="3198" y="13352"/>
                </a:moveTo>
                <a:cubicBezTo>
                  <a:pt x="3234" y="13346"/>
                  <a:pt x="3271" y="13359"/>
                  <a:pt x="3307" y="13397"/>
                </a:cubicBezTo>
                <a:cubicBezTo>
                  <a:pt x="3837" y="13957"/>
                  <a:pt x="4504" y="14291"/>
                  <a:pt x="5231" y="14291"/>
                </a:cubicBezTo>
                <a:cubicBezTo>
                  <a:pt x="5957" y="14291"/>
                  <a:pt x="6626" y="13957"/>
                  <a:pt x="7156" y="13397"/>
                </a:cubicBezTo>
                <a:cubicBezTo>
                  <a:pt x="7300" y="13246"/>
                  <a:pt x="7474" y="13488"/>
                  <a:pt x="7435" y="13788"/>
                </a:cubicBezTo>
                <a:cubicBezTo>
                  <a:pt x="7198" y="15635"/>
                  <a:pt x="6301" y="17008"/>
                  <a:pt x="5231" y="17008"/>
                </a:cubicBezTo>
                <a:cubicBezTo>
                  <a:pt x="4160" y="17008"/>
                  <a:pt x="3264" y="15635"/>
                  <a:pt x="3026" y="13788"/>
                </a:cubicBezTo>
                <a:cubicBezTo>
                  <a:pt x="2997" y="13563"/>
                  <a:pt x="3090" y="13370"/>
                  <a:pt x="3198" y="13352"/>
                </a:cubicBezTo>
                <a:close/>
              </a:path>
            </a:pathLst>
          </a:custGeom>
          <a:solidFill>
            <a:srgbClr val="8179F5"/>
          </a:solidFill>
          <a:ln w="12700">
            <a:miter lim="400000"/>
          </a:ln>
        </p:spPr>
        <p:txBody>
          <a:bodyPr lIns="0" tIns="0" rIns="0" bIns="0"/>
          <a:lstStyle/>
          <a:p>
            <a:pPr/>
          </a:p>
        </p:txBody>
      </p:sp>
      <p:sp>
        <p:nvSpPr>
          <p:cNvPr id="571" name="Automation"/>
          <p:cNvSpPr txBox="1"/>
          <p:nvPr/>
        </p:nvSpPr>
        <p:spPr>
          <a:xfrm>
            <a:off x="1672764" y="3731144"/>
            <a:ext cx="859235"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Automation</a:t>
            </a:r>
          </a:p>
        </p:txBody>
      </p:sp>
      <p:sp>
        <p:nvSpPr>
          <p:cNvPr id="572" name="Robot"/>
          <p:cNvSpPr/>
          <p:nvPr/>
        </p:nvSpPr>
        <p:spPr>
          <a:xfrm>
            <a:off x="569183" y="2470864"/>
            <a:ext cx="594909" cy="889001"/>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47A4EB"/>
          </a:solidFill>
          <a:ln w="12700">
            <a:miter lim="400000"/>
          </a:ln>
        </p:spPr>
        <p:txBody>
          <a:bodyPr lIns="0" tIns="0" rIns="0" bIns="0"/>
          <a:lstStyle/>
          <a:p>
            <a:pPr/>
          </a:p>
        </p:txBody>
      </p:sp>
      <p:sp>
        <p:nvSpPr>
          <p:cNvPr id="573" name="Film Clacker"/>
          <p:cNvSpPr/>
          <p:nvPr/>
        </p:nvSpPr>
        <p:spPr>
          <a:xfrm>
            <a:off x="5815917" y="2360124"/>
            <a:ext cx="851774" cy="88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0"/>
                </a:lnTo>
                <a:lnTo>
                  <a:pt x="4430" y="7870"/>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4FD9C0"/>
          </a:solidFill>
          <a:ln w="12700">
            <a:miter lim="400000"/>
          </a:ln>
        </p:spPr>
        <p:txBody>
          <a:bodyPr lIns="0" tIns="0" rIns="0" bIns="0"/>
          <a:lstStyle/>
          <a:p>
            <a:pPr/>
          </a:p>
        </p:txBody>
      </p:sp>
      <p:pic>
        <p:nvPicPr>
          <p:cNvPr id="574" name="pasted-movie.png" descr="pasted-movie.png"/>
          <p:cNvPicPr>
            <a:picLocks noChangeAspect="1"/>
          </p:cNvPicPr>
          <p:nvPr/>
        </p:nvPicPr>
        <p:blipFill>
          <a:blip r:embed="rId3">
            <a:extLst/>
          </a:blip>
          <a:stretch>
            <a:fillRect/>
          </a:stretch>
        </p:blipFill>
        <p:spPr>
          <a:xfrm>
            <a:off x="2950784" y="2366474"/>
            <a:ext cx="889001" cy="889001"/>
          </a:xfrm>
          <a:prstGeom prst="rect">
            <a:avLst/>
          </a:prstGeom>
          <a:ln w="12700">
            <a:miter lim="400000"/>
          </a:ln>
        </p:spPr>
      </p:pic>
      <p:pic>
        <p:nvPicPr>
          <p:cNvPr id="575" name="pasted-movie.png" descr="pasted-movie.png"/>
          <p:cNvPicPr>
            <a:picLocks noChangeAspect="1"/>
          </p:cNvPicPr>
          <p:nvPr/>
        </p:nvPicPr>
        <p:blipFill>
          <a:blip r:embed="rId3">
            <a:extLst/>
          </a:blip>
          <a:stretch>
            <a:fillRect/>
          </a:stretch>
        </p:blipFill>
        <p:spPr>
          <a:xfrm>
            <a:off x="3517860" y="2447089"/>
            <a:ext cx="254001" cy="254001"/>
          </a:xfrm>
          <a:prstGeom prst="rect">
            <a:avLst/>
          </a:prstGeom>
          <a:ln w="12700">
            <a:miter lim="400000"/>
          </a:ln>
        </p:spPr>
      </p:pic>
      <p:pic>
        <p:nvPicPr>
          <p:cNvPr id="576" name="pasted-movie.png" descr="pasted-movie.png"/>
          <p:cNvPicPr>
            <a:picLocks noChangeAspect="1"/>
          </p:cNvPicPr>
          <p:nvPr/>
        </p:nvPicPr>
        <p:blipFill>
          <a:blip r:embed="rId3">
            <a:extLst/>
          </a:blip>
          <a:stretch>
            <a:fillRect/>
          </a:stretch>
        </p:blipFill>
        <p:spPr>
          <a:xfrm>
            <a:off x="3026516" y="2873892"/>
            <a:ext cx="254001" cy="254001"/>
          </a:xfrm>
          <a:prstGeom prst="rect">
            <a:avLst/>
          </a:prstGeom>
          <a:ln w="12700">
            <a:miter lim="400000"/>
          </a:ln>
        </p:spPr>
      </p:pic>
      <p:sp>
        <p:nvSpPr>
          <p:cNvPr id="577" name="AI Processing"/>
          <p:cNvSpPr txBox="1"/>
          <p:nvPr/>
        </p:nvSpPr>
        <p:spPr>
          <a:xfrm>
            <a:off x="2880760" y="3252439"/>
            <a:ext cx="1029048"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47A4EB"/>
                </a:solidFill>
                <a:latin typeface="+mj-lt"/>
                <a:ea typeface="+mj-ea"/>
                <a:cs typeface="+mj-cs"/>
                <a:sym typeface="Helvetica"/>
              </a:defRPr>
            </a:lvl1pPr>
          </a:lstStyle>
          <a:p>
            <a:pPr/>
            <a:r>
              <a:t>AI Processing</a:t>
            </a:r>
          </a:p>
        </p:txBody>
      </p:sp>
      <p:sp>
        <p:nvSpPr>
          <p:cNvPr id="578" name="Search"/>
          <p:cNvSpPr/>
          <p:nvPr/>
        </p:nvSpPr>
        <p:spPr>
          <a:xfrm>
            <a:off x="7101056" y="2431140"/>
            <a:ext cx="662463" cy="776441"/>
          </a:xfrm>
          <a:custGeom>
            <a:avLst/>
            <a:gdLst/>
            <a:ahLst/>
            <a:cxnLst>
              <a:cxn ang="0">
                <a:pos x="wd2" y="hd2"/>
              </a:cxn>
              <a:cxn ang="5400000">
                <a:pos x="wd2" y="hd2"/>
              </a:cxn>
              <a:cxn ang="10800000">
                <a:pos x="wd2" y="hd2"/>
              </a:cxn>
              <a:cxn ang="16200000">
                <a:pos x="wd2" y="hd2"/>
              </a:cxn>
            </a:cxnLst>
            <a:rect l="0" t="0" r="r" b="b"/>
            <a:pathLst>
              <a:path w="20400" h="21502" fill="norm" stroke="1"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gradFill>
            <a:gsLst>
              <a:gs pos="0">
                <a:srgbClr val="47A4EB"/>
              </a:gs>
              <a:gs pos="100000">
                <a:srgbClr val="8179F5"/>
              </a:gs>
            </a:gsLst>
            <a:lin ang="16200000"/>
          </a:gradFill>
          <a:ln w="12700">
            <a:miter lim="400000"/>
          </a:ln>
        </p:spPr>
        <p:txBody>
          <a:bodyPr lIns="0" tIns="0" rIns="0" bIns="0"/>
          <a:lstStyle/>
          <a:p>
            <a:pPr/>
          </a:p>
        </p:txBody>
      </p:sp>
      <p:sp>
        <p:nvSpPr>
          <p:cNvPr id="579" name="Observation"/>
          <p:cNvSpPr txBox="1"/>
          <p:nvPr/>
        </p:nvSpPr>
        <p:spPr>
          <a:xfrm>
            <a:off x="6919229" y="3249173"/>
            <a:ext cx="1026115"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47A4EB"/>
                </a:solidFill>
                <a:latin typeface="+mj-lt"/>
                <a:ea typeface="+mj-ea"/>
                <a:cs typeface="+mj-cs"/>
                <a:sym typeface="Helvetica"/>
              </a:defRPr>
            </a:lvl1pPr>
          </a:lstStyle>
          <a:p>
            <a:pPr/>
            <a:r>
              <a:t>Observation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p:cNvSpPr/>
          <p:nvPr/>
        </p:nvSpPr>
        <p:spPr>
          <a:xfrm rot="5400000">
            <a:off x="5374872" y="232287"/>
            <a:ext cx="2140282" cy="4960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7745"/>
                </a:lnTo>
                <a:lnTo>
                  <a:pt x="3340" y="7745"/>
                </a:lnTo>
                <a:lnTo>
                  <a:pt x="3340" y="11267"/>
                </a:lnTo>
                <a:lnTo>
                  <a:pt x="3340" y="12082"/>
                </a:lnTo>
                <a:lnTo>
                  <a:pt x="3340" y="21600"/>
                </a:lnTo>
                <a:lnTo>
                  <a:pt x="10799" y="17023"/>
                </a:lnTo>
                <a:lnTo>
                  <a:pt x="18260" y="21600"/>
                </a:lnTo>
                <a:lnTo>
                  <a:pt x="18260" y="16303"/>
                </a:lnTo>
                <a:lnTo>
                  <a:pt x="18260" y="11267"/>
                </a:lnTo>
                <a:lnTo>
                  <a:pt x="18260" y="7745"/>
                </a:lnTo>
                <a:lnTo>
                  <a:pt x="21600" y="7745"/>
                </a:lnTo>
                <a:lnTo>
                  <a:pt x="10799" y="0"/>
                </a:lnTo>
                <a:close/>
              </a:path>
            </a:pathLst>
          </a:custGeom>
          <a:gradFill>
            <a:gsLst>
              <a:gs pos="0">
                <a:srgbClr val="4FD9C0">
                  <a:alpha val="19184"/>
                </a:srgbClr>
              </a:gs>
              <a:gs pos="100000">
                <a:srgbClr val="47A4EB">
                  <a:alpha val="19184"/>
                </a:srgbClr>
              </a:gs>
            </a:gsLst>
            <a:lin ang="16200000"/>
          </a:gradFill>
          <a:ln w="12700">
            <a:miter lim="400000"/>
          </a:ln>
        </p:spPr>
        <p:txBody>
          <a:bodyPr lIns="0" tIns="0" rIns="0" bIns="0"/>
          <a:lstStyle/>
          <a:p>
            <a:pPr/>
          </a:p>
        </p:txBody>
      </p:sp>
      <p:sp>
        <p:nvSpPr>
          <p:cNvPr id="584" name="Summary"/>
          <p:cNvSpPr txBox="1"/>
          <p:nvPr>
            <p:ph type="title"/>
          </p:nvPr>
        </p:nvSpPr>
        <p:spPr>
          <a:prstGeom prst="rect">
            <a:avLst/>
          </a:prstGeom>
        </p:spPr>
        <p:txBody>
          <a:bodyPr/>
          <a:lstStyle>
            <a:lvl1pPr defTabSz="822959">
              <a:defRPr sz="2520"/>
            </a:lvl1pPr>
          </a:lstStyle>
          <a:p>
            <a:pPr/>
            <a:r>
              <a:t>Summary</a:t>
            </a:r>
          </a:p>
        </p:txBody>
      </p:sp>
      <p:sp>
        <p:nvSpPr>
          <p:cNvPr id="5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6" name="Factory"/>
          <p:cNvSpPr/>
          <p:nvPr/>
        </p:nvSpPr>
        <p:spPr>
          <a:xfrm>
            <a:off x="5775963" y="2171382"/>
            <a:ext cx="1146943" cy="76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8179F5"/>
          </a:solidFill>
          <a:ln w="12700">
            <a:miter lim="400000"/>
          </a:ln>
        </p:spPr>
        <p:txBody>
          <a:bodyPr lIns="0" tIns="0" rIns="0" bIns="0"/>
          <a:lstStyle/>
          <a:p>
            <a:pPr/>
          </a:p>
        </p:txBody>
      </p:sp>
      <p:sp>
        <p:nvSpPr>
          <p:cNvPr id="587" name="Process Automation"/>
          <p:cNvSpPr txBox="1"/>
          <p:nvPr/>
        </p:nvSpPr>
        <p:spPr>
          <a:xfrm>
            <a:off x="5876820" y="3036538"/>
            <a:ext cx="94522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8179F5"/>
                </a:solidFill>
                <a:latin typeface="+mj-lt"/>
                <a:ea typeface="+mj-ea"/>
                <a:cs typeface="+mj-cs"/>
                <a:sym typeface="Helvetica"/>
              </a:defRPr>
            </a:lvl1pPr>
          </a:lstStyle>
          <a:p>
            <a:pPr/>
            <a:r>
              <a:t>Process Automation</a:t>
            </a:r>
          </a:p>
        </p:txBody>
      </p:sp>
      <p:sp>
        <p:nvSpPr>
          <p:cNvPr id="588" name="Agentic AI"/>
          <p:cNvSpPr txBox="1"/>
          <p:nvPr/>
        </p:nvSpPr>
        <p:spPr>
          <a:xfrm>
            <a:off x="8008131" y="3075536"/>
            <a:ext cx="76071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00">
                <a:solidFill>
                  <a:srgbClr val="8179F5"/>
                </a:solidFill>
                <a:latin typeface="+mj-lt"/>
                <a:ea typeface="+mj-ea"/>
                <a:cs typeface="+mj-cs"/>
                <a:sym typeface="Helvetica"/>
              </a:defRPr>
            </a:lvl1pPr>
          </a:lstStyle>
          <a:p>
            <a:pPr/>
            <a:r>
              <a:t>Agentic AI</a:t>
            </a:r>
          </a:p>
        </p:txBody>
      </p:sp>
      <p:sp>
        <p:nvSpPr>
          <p:cNvPr id="589" name="Robot"/>
          <p:cNvSpPr/>
          <p:nvPr/>
        </p:nvSpPr>
        <p:spPr>
          <a:xfrm>
            <a:off x="8133525" y="2169273"/>
            <a:ext cx="509922" cy="762002"/>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8179F5"/>
          </a:solidFill>
          <a:ln w="12700">
            <a:miter lim="400000"/>
          </a:ln>
        </p:spPr>
        <p:txBody>
          <a:bodyPr lIns="0" tIns="0" rIns="0" bIns="0"/>
          <a:lstStyle/>
          <a:p>
            <a:pPr/>
          </a:p>
        </p:txBody>
      </p:sp>
      <p:sp>
        <p:nvSpPr>
          <p:cNvPr id="590" name="Bonsai Tree"/>
          <p:cNvSpPr/>
          <p:nvPr/>
        </p:nvSpPr>
        <p:spPr>
          <a:xfrm>
            <a:off x="4511876" y="2169273"/>
            <a:ext cx="1009904" cy="762002"/>
          </a:xfrm>
          <a:custGeom>
            <a:avLst/>
            <a:gdLst/>
            <a:ahLst/>
            <a:cxnLst>
              <a:cxn ang="0">
                <a:pos x="wd2" y="hd2"/>
              </a:cxn>
              <a:cxn ang="5400000">
                <a:pos x="wd2" y="hd2"/>
              </a:cxn>
              <a:cxn ang="10800000">
                <a:pos x="wd2" y="hd2"/>
              </a:cxn>
              <a:cxn ang="16200000">
                <a:pos x="wd2" y="hd2"/>
              </a:cxn>
            </a:cxnLst>
            <a:rect l="0" t="0" r="r" b="b"/>
            <a:pathLst>
              <a:path w="21489" h="21571" fill="norm" stroke="1" extrusionOk="0">
                <a:moveTo>
                  <a:pt x="11152" y="0"/>
                </a:moveTo>
                <a:cubicBezTo>
                  <a:pt x="11002" y="-7"/>
                  <a:pt x="10943" y="209"/>
                  <a:pt x="10959" y="380"/>
                </a:cubicBezTo>
                <a:cubicBezTo>
                  <a:pt x="10970" y="501"/>
                  <a:pt x="11007" y="522"/>
                  <a:pt x="11045" y="614"/>
                </a:cubicBezTo>
                <a:cubicBezTo>
                  <a:pt x="11056" y="643"/>
                  <a:pt x="11110" y="664"/>
                  <a:pt x="11110" y="693"/>
                </a:cubicBezTo>
                <a:cubicBezTo>
                  <a:pt x="11137" y="886"/>
                  <a:pt x="10863" y="829"/>
                  <a:pt x="10798" y="786"/>
                </a:cubicBezTo>
                <a:cubicBezTo>
                  <a:pt x="10755" y="758"/>
                  <a:pt x="10692" y="801"/>
                  <a:pt x="10681" y="858"/>
                </a:cubicBezTo>
                <a:cubicBezTo>
                  <a:pt x="10659" y="944"/>
                  <a:pt x="10658" y="1187"/>
                  <a:pt x="10620" y="1244"/>
                </a:cubicBezTo>
                <a:cubicBezTo>
                  <a:pt x="10518" y="1394"/>
                  <a:pt x="10390" y="1015"/>
                  <a:pt x="10401" y="900"/>
                </a:cubicBezTo>
                <a:cubicBezTo>
                  <a:pt x="10406" y="829"/>
                  <a:pt x="10363" y="778"/>
                  <a:pt x="10315" y="764"/>
                </a:cubicBezTo>
                <a:cubicBezTo>
                  <a:pt x="10175" y="721"/>
                  <a:pt x="10057" y="851"/>
                  <a:pt x="9934" y="822"/>
                </a:cubicBezTo>
                <a:cubicBezTo>
                  <a:pt x="9810" y="794"/>
                  <a:pt x="9832" y="602"/>
                  <a:pt x="9746" y="487"/>
                </a:cubicBezTo>
                <a:cubicBezTo>
                  <a:pt x="9714" y="437"/>
                  <a:pt x="9655" y="429"/>
                  <a:pt x="9612" y="472"/>
                </a:cubicBezTo>
                <a:cubicBezTo>
                  <a:pt x="9547" y="550"/>
                  <a:pt x="9520" y="643"/>
                  <a:pt x="9461" y="722"/>
                </a:cubicBezTo>
                <a:cubicBezTo>
                  <a:pt x="9310" y="936"/>
                  <a:pt x="9316" y="801"/>
                  <a:pt x="9165" y="822"/>
                </a:cubicBezTo>
                <a:cubicBezTo>
                  <a:pt x="9085" y="829"/>
                  <a:pt x="8999" y="880"/>
                  <a:pt x="8972" y="994"/>
                </a:cubicBezTo>
                <a:cubicBezTo>
                  <a:pt x="8945" y="1116"/>
                  <a:pt x="9015" y="1171"/>
                  <a:pt x="9036" y="1264"/>
                </a:cubicBezTo>
                <a:cubicBezTo>
                  <a:pt x="9090" y="1507"/>
                  <a:pt x="8811" y="1293"/>
                  <a:pt x="8704" y="1264"/>
                </a:cubicBezTo>
                <a:cubicBezTo>
                  <a:pt x="8553" y="1228"/>
                  <a:pt x="8404" y="1271"/>
                  <a:pt x="8425" y="1514"/>
                </a:cubicBezTo>
                <a:cubicBezTo>
                  <a:pt x="8436" y="1636"/>
                  <a:pt x="8613" y="1923"/>
                  <a:pt x="8538" y="1988"/>
                </a:cubicBezTo>
                <a:cubicBezTo>
                  <a:pt x="8484" y="2030"/>
                  <a:pt x="8258" y="1865"/>
                  <a:pt x="8189" y="1858"/>
                </a:cubicBezTo>
                <a:cubicBezTo>
                  <a:pt x="8124" y="1851"/>
                  <a:pt x="8081" y="1843"/>
                  <a:pt x="8027" y="1901"/>
                </a:cubicBezTo>
                <a:cubicBezTo>
                  <a:pt x="7947" y="1993"/>
                  <a:pt x="7935" y="2636"/>
                  <a:pt x="7715" y="2264"/>
                </a:cubicBezTo>
                <a:cubicBezTo>
                  <a:pt x="7651" y="2157"/>
                  <a:pt x="7699" y="2008"/>
                  <a:pt x="7603" y="1901"/>
                </a:cubicBezTo>
                <a:cubicBezTo>
                  <a:pt x="7533" y="1829"/>
                  <a:pt x="7441" y="1807"/>
                  <a:pt x="7366" y="1872"/>
                </a:cubicBezTo>
                <a:cubicBezTo>
                  <a:pt x="7334" y="1900"/>
                  <a:pt x="7324" y="1959"/>
                  <a:pt x="7297" y="1988"/>
                </a:cubicBezTo>
                <a:cubicBezTo>
                  <a:pt x="7206" y="2088"/>
                  <a:pt x="7259" y="2022"/>
                  <a:pt x="7173" y="1979"/>
                </a:cubicBezTo>
                <a:cubicBezTo>
                  <a:pt x="7109" y="1943"/>
                  <a:pt x="7070" y="1886"/>
                  <a:pt x="6995" y="1943"/>
                </a:cubicBezTo>
                <a:cubicBezTo>
                  <a:pt x="6915" y="2000"/>
                  <a:pt x="6937" y="2100"/>
                  <a:pt x="6926" y="2193"/>
                </a:cubicBezTo>
                <a:cubicBezTo>
                  <a:pt x="6932" y="2229"/>
                  <a:pt x="6943" y="2258"/>
                  <a:pt x="6953" y="2287"/>
                </a:cubicBezTo>
                <a:cubicBezTo>
                  <a:pt x="6926" y="2387"/>
                  <a:pt x="6878" y="2422"/>
                  <a:pt x="6814" y="2401"/>
                </a:cubicBezTo>
                <a:cubicBezTo>
                  <a:pt x="6750" y="2422"/>
                  <a:pt x="6701" y="2423"/>
                  <a:pt x="6636" y="2452"/>
                </a:cubicBezTo>
                <a:cubicBezTo>
                  <a:pt x="6588" y="2473"/>
                  <a:pt x="6571" y="2558"/>
                  <a:pt x="6592" y="2615"/>
                </a:cubicBezTo>
                <a:cubicBezTo>
                  <a:pt x="6646" y="2758"/>
                  <a:pt x="6755" y="2773"/>
                  <a:pt x="6868" y="2787"/>
                </a:cubicBezTo>
                <a:cubicBezTo>
                  <a:pt x="6911" y="2794"/>
                  <a:pt x="6953" y="2793"/>
                  <a:pt x="6990" y="2800"/>
                </a:cubicBezTo>
                <a:cubicBezTo>
                  <a:pt x="7017" y="2807"/>
                  <a:pt x="7179" y="2902"/>
                  <a:pt x="7083" y="2952"/>
                </a:cubicBezTo>
                <a:cubicBezTo>
                  <a:pt x="7040" y="2981"/>
                  <a:pt x="6915" y="2887"/>
                  <a:pt x="6861" y="2894"/>
                </a:cubicBezTo>
                <a:cubicBezTo>
                  <a:pt x="6678" y="2908"/>
                  <a:pt x="6679" y="3215"/>
                  <a:pt x="6502" y="3187"/>
                </a:cubicBezTo>
                <a:cubicBezTo>
                  <a:pt x="6341" y="3165"/>
                  <a:pt x="6276" y="3037"/>
                  <a:pt x="6136" y="3216"/>
                </a:cubicBezTo>
                <a:cubicBezTo>
                  <a:pt x="6061" y="3316"/>
                  <a:pt x="6089" y="3380"/>
                  <a:pt x="5960" y="3388"/>
                </a:cubicBezTo>
                <a:cubicBezTo>
                  <a:pt x="5885" y="3388"/>
                  <a:pt x="5815" y="3338"/>
                  <a:pt x="5740" y="3381"/>
                </a:cubicBezTo>
                <a:cubicBezTo>
                  <a:pt x="5600" y="3452"/>
                  <a:pt x="5611" y="3601"/>
                  <a:pt x="5611" y="3758"/>
                </a:cubicBezTo>
                <a:cubicBezTo>
                  <a:pt x="5611" y="3822"/>
                  <a:pt x="5643" y="3959"/>
                  <a:pt x="5557" y="4002"/>
                </a:cubicBezTo>
                <a:cubicBezTo>
                  <a:pt x="5552" y="4002"/>
                  <a:pt x="5466" y="3973"/>
                  <a:pt x="5450" y="3966"/>
                </a:cubicBezTo>
                <a:cubicBezTo>
                  <a:pt x="5380" y="3952"/>
                  <a:pt x="5309" y="3958"/>
                  <a:pt x="5245" y="4008"/>
                </a:cubicBezTo>
                <a:cubicBezTo>
                  <a:pt x="5143" y="4087"/>
                  <a:pt x="5128" y="4244"/>
                  <a:pt x="4988" y="4252"/>
                </a:cubicBezTo>
                <a:cubicBezTo>
                  <a:pt x="4897" y="4252"/>
                  <a:pt x="4858" y="4180"/>
                  <a:pt x="4756" y="4216"/>
                </a:cubicBezTo>
                <a:cubicBezTo>
                  <a:pt x="4713" y="4230"/>
                  <a:pt x="4686" y="4265"/>
                  <a:pt x="4681" y="4330"/>
                </a:cubicBezTo>
                <a:cubicBezTo>
                  <a:pt x="4659" y="4530"/>
                  <a:pt x="4724" y="4658"/>
                  <a:pt x="4869" y="4723"/>
                </a:cubicBezTo>
                <a:cubicBezTo>
                  <a:pt x="4944" y="4758"/>
                  <a:pt x="5025" y="4744"/>
                  <a:pt x="5100" y="4765"/>
                </a:cubicBezTo>
                <a:cubicBezTo>
                  <a:pt x="5240" y="4815"/>
                  <a:pt x="5257" y="4859"/>
                  <a:pt x="5310" y="5038"/>
                </a:cubicBezTo>
                <a:cubicBezTo>
                  <a:pt x="5353" y="5195"/>
                  <a:pt x="5411" y="5309"/>
                  <a:pt x="5545" y="5317"/>
                </a:cubicBezTo>
                <a:cubicBezTo>
                  <a:pt x="5744" y="5331"/>
                  <a:pt x="5901" y="4880"/>
                  <a:pt x="6067" y="5009"/>
                </a:cubicBezTo>
                <a:cubicBezTo>
                  <a:pt x="6132" y="5059"/>
                  <a:pt x="6153" y="5188"/>
                  <a:pt x="6223" y="5238"/>
                </a:cubicBezTo>
                <a:cubicBezTo>
                  <a:pt x="6288" y="5288"/>
                  <a:pt x="6373" y="5301"/>
                  <a:pt x="6443" y="5294"/>
                </a:cubicBezTo>
                <a:cubicBezTo>
                  <a:pt x="6615" y="5280"/>
                  <a:pt x="6727" y="5165"/>
                  <a:pt x="6851" y="5015"/>
                </a:cubicBezTo>
                <a:cubicBezTo>
                  <a:pt x="7109" y="4708"/>
                  <a:pt x="7125" y="5130"/>
                  <a:pt x="7302" y="5337"/>
                </a:cubicBezTo>
                <a:cubicBezTo>
                  <a:pt x="7442" y="5501"/>
                  <a:pt x="7609" y="5474"/>
                  <a:pt x="7727" y="5281"/>
                </a:cubicBezTo>
                <a:cubicBezTo>
                  <a:pt x="7791" y="5174"/>
                  <a:pt x="7806" y="5046"/>
                  <a:pt x="7828" y="4917"/>
                </a:cubicBezTo>
                <a:cubicBezTo>
                  <a:pt x="7849" y="4760"/>
                  <a:pt x="7952" y="4460"/>
                  <a:pt x="8032" y="4810"/>
                </a:cubicBezTo>
                <a:cubicBezTo>
                  <a:pt x="8081" y="5024"/>
                  <a:pt x="8032" y="5281"/>
                  <a:pt x="8225" y="5417"/>
                </a:cubicBezTo>
                <a:cubicBezTo>
                  <a:pt x="8317" y="5481"/>
                  <a:pt x="8398" y="5459"/>
                  <a:pt x="8462" y="5359"/>
                </a:cubicBezTo>
                <a:cubicBezTo>
                  <a:pt x="8500" y="5302"/>
                  <a:pt x="8505" y="5188"/>
                  <a:pt x="8543" y="5145"/>
                </a:cubicBezTo>
                <a:cubicBezTo>
                  <a:pt x="8634" y="5038"/>
                  <a:pt x="8635" y="5230"/>
                  <a:pt x="8694" y="5323"/>
                </a:cubicBezTo>
                <a:cubicBezTo>
                  <a:pt x="8764" y="5431"/>
                  <a:pt x="8832" y="5458"/>
                  <a:pt x="8929" y="5372"/>
                </a:cubicBezTo>
                <a:cubicBezTo>
                  <a:pt x="8998" y="5308"/>
                  <a:pt x="9009" y="5180"/>
                  <a:pt x="9090" y="5180"/>
                </a:cubicBezTo>
                <a:cubicBezTo>
                  <a:pt x="9181" y="5180"/>
                  <a:pt x="9161" y="5309"/>
                  <a:pt x="9236" y="5366"/>
                </a:cubicBezTo>
                <a:cubicBezTo>
                  <a:pt x="9349" y="5444"/>
                  <a:pt x="9407" y="5317"/>
                  <a:pt x="9456" y="5209"/>
                </a:cubicBezTo>
                <a:cubicBezTo>
                  <a:pt x="9628" y="4816"/>
                  <a:pt x="9595" y="5373"/>
                  <a:pt x="9676" y="5509"/>
                </a:cubicBezTo>
                <a:cubicBezTo>
                  <a:pt x="9751" y="5644"/>
                  <a:pt x="9875" y="5617"/>
                  <a:pt x="9956" y="5489"/>
                </a:cubicBezTo>
                <a:cubicBezTo>
                  <a:pt x="10009" y="5403"/>
                  <a:pt x="9997" y="5188"/>
                  <a:pt x="10056" y="5131"/>
                </a:cubicBezTo>
                <a:cubicBezTo>
                  <a:pt x="10201" y="4996"/>
                  <a:pt x="10298" y="5338"/>
                  <a:pt x="10374" y="5424"/>
                </a:cubicBezTo>
                <a:cubicBezTo>
                  <a:pt x="10524" y="5588"/>
                  <a:pt x="10669" y="5501"/>
                  <a:pt x="10803" y="5337"/>
                </a:cubicBezTo>
                <a:cubicBezTo>
                  <a:pt x="10884" y="5237"/>
                  <a:pt x="10933" y="5074"/>
                  <a:pt x="11013" y="4995"/>
                </a:cubicBezTo>
                <a:cubicBezTo>
                  <a:pt x="11228" y="5331"/>
                  <a:pt x="11404" y="5758"/>
                  <a:pt x="11426" y="6266"/>
                </a:cubicBezTo>
                <a:cubicBezTo>
                  <a:pt x="11464" y="7194"/>
                  <a:pt x="10239" y="7873"/>
                  <a:pt x="9085" y="8302"/>
                </a:cubicBezTo>
                <a:cubicBezTo>
                  <a:pt x="8983" y="8173"/>
                  <a:pt x="9058" y="8116"/>
                  <a:pt x="9133" y="7980"/>
                </a:cubicBezTo>
                <a:cubicBezTo>
                  <a:pt x="9262" y="7752"/>
                  <a:pt x="9225" y="7388"/>
                  <a:pt x="8962" y="7473"/>
                </a:cubicBezTo>
                <a:cubicBezTo>
                  <a:pt x="8839" y="7516"/>
                  <a:pt x="8371" y="7875"/>
                  <a:pt x="8506" y="7418"/>
                </a:cubicBezTo>
                <a:cubicBezTo>
                  <a:pt x="8554" y="7253"/>
                  <a:pt x="8683" y="7160"/>
                  <a:pt x="8667" y="6960"/>
                </a:cubicBezTo>
                <a:cubicBezTo>
                  <a:pt x="8656" y="6824"/>
                  <a:pt x="8581" y="6710"/>
                  <a:pt x="8479" y="6703"/>
                </a:cubicBezTo>
                <a:cubicBezTo>
                  <a:pt x="8307" y="6689"/>
                  <a:pt x="8247" y="6967"/>
                  <a:pt x="8113" y="6996"/>
                </a:cubicBezTo>
                <a:cubicBezTo>
                  <a:pt x="7968" y="7031"/>
                  <a:pt x="7915" y="6710"/>
                  <a:pt x="7754" y="6710"/>
                </a:cubicBezTo>
                <a:cubicBezTo>
                  <a:pt x="7625" y="6710"/>
                  <a:pt x="7543" y="6874"/>
                  <a:pt x="7479" y="7002"/>
                </a:cubicBezTo>
                <a:cubicBezTo>
                  <a:pt x="7398" y="7174"/>
                  <a:pt x="7313" y="7530"/>
                  <a:pt x="7146" y="7337"/>
                </a:cubicBezTo>
                <a:cubicBezTo>
                  <a:pt x="7023" y="7187"/>
                  <a:pt x="7039" y="6968"/>
                  <a:pt x="6846" y="6918"/>
                </a:cubicBezTo>
                <a:cubicBezTo>
                  <a:pt x="6765" y="6896"/>
                  <a:pt x="6684" y="6930"/>
                  <a:pt x="6609" y="6944"/>
                </a:cubicBezTo>
                <a:cubicBezTo>
                  <a:pt x="6486" y="6973"/>
                  <a:pt x="6508" y="6974"/>
                  <a:pt x="6465" y="6824"/>
                </a:cubicBezTo>
                <a:cubicBezTo>
                  <a:pt x="6411" y="6631"/>
                  <a:pt x="6330" y="6446"/>
                  <a:pt x="6153" y="6489"/>
                </a:cubicBezTo>
                <a:cubicBezTo>
                  <a:pt x="5981" y="6525"/>
                  <a:pt x="5873" y="6895"/>
                  <a:pt x="5701" y="6866"/>
                </a:cubicBezTo>
                <a:cubicBezTo>
                  <a:pt x="5486" y="6823"/>
                  <a:pt x="5702" y="6396"/>
                  <a:pt x="5632" y="6239"/>
                </a:cubicBezTo>
                <a:cubicBezTo>
                  <a:pt x="5541" y="6039"/>
                  <a:pt x="5369" y="6160"/>
                  <a:pt x="5240" y="6132"/>
                </a:cubicBezTo>
                <a:cubicBezTo>
                  <a:pt x="5063" y="6096"/>
                  <a:pt x="5073" y="5752"/>
                  <a:pt x="4891" y="5759"/>
                </a:cubicBezTo>
                <a:cubicBezTo>
                  <a:pt x="4815" y="5759"/>
                  <a:pt x="4741" y="5851"/>
                  <a:pt x="4671" y="5873"/>
                </a:cubicBezTo>
                <a:cubicBezTo>
                  <a:pt x="4590" y="5901"/>
                  <a:pt x="4493" y="5881"/>
                  <a:pt x="4412" y="5924"/>
                </a:cubicBezTo>
                <a:cubicBezTo>
                  <a:pt x="4294" y="5995"/>
                  <a:pt x="4268" y="6116"/>
                  <a:pt x="4317" y="6266"/>
                </a:cubicBezTo>
                <a:cubicBezTo>
                  <a:pt x="4349" y="6358"/>
                  <a:pt x="4638" y="6744"/>
                  <a:pt x="4359" y="6766"/>
                </a:cubicBezTo>
                <a:cubicBezTo>
                  <a:pt x="4251" y="6773"/>
                  <a:pt x="4225" y="6587"/>
                  <a:pt x="4161" y="6516"/>
                </a:cubicBezTo>
                <a:cubicBezTo>
                  <a:pt x="4107" y="6451"/>
                  <a:pt x="4021" y="6425"/>
                  <a:pt x="3951" y="6417"/>
                </a:cubicBezTo>
                <a:cubicBezTo>
                  <a:pt x="3827" y="6410"/>
                  <a:pt x="3736" y="6525"/>
                  <a:pt x="3629" y="6525"/>
                </a:cubicBezTo>
                <a:cubicBezTo>
                  <a:pt x="3376" y="6525"/>
                  <a:pt x="3570" y="6167"/>
                  <a:pt x="3457" y="5995"/>
                </a:cubicBezTo>
                <a:cubicBezTo>
                  <a:pt x="3361" y="5852"/>
                  <a:pt x="3214" y="5953"/>
                  <a:pt x="3128" y="6060"/>
                </a:cubicBezTo>
                <a:cubicBezTo>
                  <a:pt x="2973" y="6253"/>
                  <a:pt x="3011" y="6431"/>
                  <a:pt x="2979" y="6681"/>
                </a:cubicBezTo>
                <a:cubicBezTo>
                  <a:pt x="2920" y="7138"/>
                  <a:pt x="2726" y="6716"/>
                  <a:pt x="2554" y="6909"/>
                </a:cubicBezTo>
                <a:cubicBezTo>
                  <a:pt x="2517" y="6951"/>
                  <a:pt x="2523" y="7031"/>
                  <a:pt x="2491" y="7074"/>
                </a:cubicBezTo>
                <a:cubicBezTo>
                  <a:pt x="2319" y="7324"/>
                  <a:pt x="2270" y="7095"/>
                  <a:pt x="2210" y="6967"/>
                </a:cubicBezTo>
                <a:cubicBezTo>
                  <a:pt x="2146" y="6838"/>
                  <a:pt x="1990" y="6703"/>
                  <a:pt x="1866" y="6746"/>
                </a:cubicBezTo>
                <a:cubicBezTo>
                  <a:pt x="1673" y="6817"/>
                  <a:pt x="1786" y="7017"/>
                  <a:pt x="1700" y="7181"/>
                </a:cubicBezTo>
                <a:cubicBezTo>
                  <a:pt x="1587" y="7395"/>
                  <a:pt x="1394" y="7060"/>
                  <a:pt x="1249" y="7281"/>
                </a:cubicBezTo>
                <a:cubicBezTo>
                  <a:pt x="1163" y="7403"/>
                  <a:pt x="1201" y="7589"/>
                  <a:pt x="1212" y="7739"/>
                </a:cubicBezTo>
                <a:cubicBezTo>
                  <a:pt x="1244" y="8146"/>
                  <a:pt x="1034" y="7795"/>
                  <a:pt x="868" y="7866"/>
                </a:cubicBezTo>
                <a:cubicBezTo>
                  <a:pt x="798" y="7902"/>
                  <a:pt x="756" y="7982"/>
                  <a:pt x="723" y="8061"/>
                </a:cubicBezTo>
                <a:cubicBezTo>
                  <a:pt x="702" y="8118"/>
                  <a:pt x="713" y="8138"/>
                  <a:pt x="697" y="8181"/>
                </a:cubicBezTo>
                <a:cubicBezTo>
                  <a:pt x="600" y="8460"/>
                  <a:pt x="563" y="8403"/>
                  <a:pt x="396" y="8431"/>
                </a:cubicBezTo>
                <a:cubicBezTo>
                  <a:pt x="224" y="8460"/>
                  <a:pt x="19" y="8538"/>
                  <a:pt x="9" y="8824"/>
                </a:cubicBezTo>
                <a:cubicBezTo>
                  <a:pt x="9" y="8903"/>
                  <a:pt x="25" y="8939"/>
                  <a:pt x="52" y="9003"/>
                </a:cubicBezTo>
                <a:cubicBezTo>
                  <a:pt x="111" y="9153"/>
                  <a:pt x="197" y="9046"/>
                  <a:pt x="106" y="9289"/>
                </a:cubicBezTo>
                <a:cubicBezTo>
                  <a:pt x="47" y="9439"/>
                  <a:pt x="-66" y="9595"/>
                  <a:pt x="52" y="9760"/>
                </a:cubicBezTo>
                <a:cubicBezTo>
                  <a:pt x="154" y="9903"/>
                  <a:pt x="320" y="9839"/>
                  <a:pt x="438" y="9789"/>
                </a:cubicBezTo>
                <a:cubicBezTo>
                  <a:pt x="513" y="9760"/>
                  <a:pt x="653" y="9646"/>
                  <a:pt x="729" y="9646"/>
                </a:cubicBezTo>
                <a:cubicBezTo>
                  <a:pt x="825" y="9646"/>
                  <a:pt x="815" y="9724"/>
                  <a:pt x="885" y="9802"/>
                </a:cubicBezTo>
                <a:cubicBezTo>
                  <a:pt x="1019" y="9945"/>
                  <a:pt x="1121" y="9838"/>
                  <a:pt x="1239" y="9731"/>
                </a:cubicBezTo>
                <a:cubicBezTo>
                  <a:pt x="1298" y="9674"/>
                  <a:pt x="1394" y="9559"/>
                  <a:pt x="1485" y="9624"/>
                </a:cubicBezTo>
                <a:cubicBezTo>
                  <a:pt x="1577" y="9695"/>
                  <a:pt x="1524" y="9789"/>
                  <a:pt x="1502" y="9896"/>
                </a:cubicBezTo>
                <a:cubicBezTo>
                  <a:pt x="1475" y="10017"/>
                  <a:pt x="1454" y="10118"/>
                  <a:pt x="1470" y="10240"/>
                </a:cubicBezTo>
                <a:cubicBezTo>
                  <a:pt x="1481" y="10318"/>
                  <a:pt x="1534" y="10339"/>
                  <a:pt x="1588" y="10318"/>
                </a:cubicBezTo>
                <a:cubicBezTo>
                  <a:pt x="1695" y="10268"/>
                  <a:pt x="1819" y="10102"/>
                  <a:pt x="1927" y="10088"/>
                </a:cubicBezTo>
                <a:cubicBezTo>
                  <a:pt x="2109" y="10067"/>
                  <a:pt x="2066" y="10209"/>
                  <a:pt x="2147" y="10302"/>
                </a:cubicBezTo>
                <a:cubicBezTo>
                  <a:pt x="2292" y="10474"/>
                  <a:pt x="2448" y="10268"/>
                  <a:pt x="2544" y="10133"/>
                </a:cubicBezTo>
                <a:cubicBezTo>
                  <a:pt x="2673" y="9961"/>
                  <a:pt x="2609" y="9988"/>
                  <a:pt x="2711" y="10088"/>
                </a:cubicBezTo>
                <a:cubicBezTo>
                  <a:pt x="2764" y="10145"/>
                  <a:pt x="2791" y="10224"/>
                  <a:pt x="2872" y="10224"/>
                </a:cubicBezTo>
                <a:cubicBezTo>
                  <a:pt x="3044" y="10231"/>
                  <a:pt x="3017" y="9954"/>
                  <a:pt x="3140" y="9889"/>
                </a:cubicBezTo>
                <a:cubicBezTo>
                  <a:pt x="3328" y="9789"/>
                  <a:pt x="3456" y="10819"/>
                  <a:pt x="3822" y="10347"/>
                </a:cubicBezTo>
                <a:cubicBezTo>
                  <a:pt x="3891" y="10254"/>
                  <a:pt x="3924" y="10038"/>
                  <a:pt x="4031" y="10017"/>
                </a:cubicBezTo>
                <a:cubicBezTo>
                  <a:pt x="4123" y="9995"/>
                  <a:pt x="4160" y="10160"/>
                  <a:pt x="4251" y="10218"/>
                </a:cubicBezTo>
                <a:cubicBezTo>
                  <a:pt x="4316" y="10253"/>
                  <a:pt x="4392" y="10268"/>
                  <a:pt x="4456" y="10247"/>
                </a:cubicBezTo>
                <a:cubicBezTo>
                  <a:pt x="4580" y="10204"/>
                  <a:pt x="4692" y="9875"/>
                  <a:pt x="4815" y="9896"/>
                </a:cubicBezTo>
                <a:cubicBezTo>
                  <a:pt x="4928" y="9917"/>
                  <a:pt x="4912" y="10046"/>
                  <a:pt x="4971" y="10139"/>
                </a:cubicBezTo>
                <a:cubicBezTo>
                  <a:pt x="5020" y="10211"/>
                  <a:pt x="5073" y="10232"/>
                  <a:pt x="5142" y="10253"/>
                </a:cubicBezTo>
                <a:cubicBezTo>
                  <a:pt x="5142" y="10253"/>
                  <a:pt x="5144" y="10253"/>
                  <a:pt x="5149" y="10253"/>
                </a:cubicBezTo>
                <a:cubicBezTo>
                  <a:pt x="3667" y="11268"/>
                  <a:pt x="3108" y="12847"/>
                  <a:pt x="3548" y="14433"/>
                </a:cubicBezTo>
                <a:cubicBezTo>
                  <a:pt x="3951" y="15890"/>
                  <a:pt x="6148" y="16369"/>
                  <a:pt x="7888" y="16183"/>
                </a:cubicBezTo>
                <a:cubicBezTo>
                  <a:pt x="9628" y="15998"/>
                  <a:pt x="11211" y="16104"/>
                  <a:pt x="11770" y="18405"/>
                </a:cubicBezTo>
                <a:cubicBezTo>
                  <a:pt x="11491" y="19298"/>
                  <a:pt x="10749" y="18442"/>
                  <a:pt x="10379" y="19856"/>
                </a:cubicBezTo>
                <a:cubicBezTo>
                  <a:pt x="9369" y="20492"/>
                  <a:pt x="7973" y="20449"/>
                  <a:pt x="7334" y="21571"/>
                </a:cubicBezTo>
                <a:cubicBezTo>
                  <a:pt x="8768" y="21571"/>
                  <a:pt x="17157" y="21571"/>
                  <a:pt x="17157" y="21571"/>
                </a:cubicBezTo>
                <a:cubicBezTo>
                  <a:pt x="17157" y="21571"/>
                  <a:pt x="16877" y="20527"/>
                  <a:pt x="16201" y="19948"/>
                </a:cubicBezTo>
                <a:cubicBezTo>
                  <a:pt x="15750" y="18633"/>
                  <a:pt x="16410" y="17448"/>
                  <a:pt x="15288" y="15826"/>
                </a:cubicBezTo>
                <a:cubicBezTo>
                  <a:pt x="14165" y="14211"/>
                  <a:pt x="12324" y="13619"/>
                  <a:pt x="10063" y="13462"/>
                </a:cubicBezTo>
                <a:cubicBezTo>
                  <a:pt x="7802" y="13297"/>
                  <a:pt x="5680" y="14305"/>
                  <a:pt x="5745" y="12883"/>
                </a:cubicBezTo>
                <a:cubicBezTo>
                  <a:pt x="5788" y="11933"/>
                  <a:pt x="7474" y="11488"/>
                  <a:pt x="8618" y="11338"/>
                </a:cubicBezTo>
                <a:cubicBezTo>
                  <a:pt x="8994" y="11410"/>
                  <a:pt x="9896" y="11582"/>
                  <a:pt x="10830" y="11789"/>
                </a:cubicBezTo>
                <a:cubicBezTo>
                  <a:pt x="10830" y="11832"/>
                  <a:pt x="10809" y="11883"/>
                  <a:pt x="10750" y="11926"/>
                </a:cubicBezTo>
                <a:cubicBezTo>
                  <a:pt x="10680" y="11983"/>
                  <a:pt x="10572" y="11969"/>
                  <a:pt x="10513" y="12062"/>
                </a:cubicBezTo>
                <a:cubicBezTo>
                  <a:pt x="10443" y="12183"/>
                  <a:pt x="10492" y="12289"/>
                  <a:pt x="10562" y="12374"/>
                </a:cubicBezTo>
                <a:cubicBezTo>
                  <a:pt x="10460" y="12460"/>
                  <a:pt x="10310" y="12490"/>
                  <a:pt x="10283" y="12676"/>
                </a:cubicBezTo>
                <a:cubicBezTo>
                  <a:pt x="10267" y="12804"/>
                  <a:pt x="10326" y="12868"/>
                  <a:pt x="10412" y="12897"/>
                </a:cubicBezTo>
                <a:cubicBezTo>
                  <a:pt x="10536" y="12940"/>
                  <a:pt x="10749" y="12740"/>
                  <a:pt x="10835" y="12825"/>
                </a:cubicBezTo>
                <a:cubicBezTo>
                  <a:pt x="10927" y="12918"/>
                  <a:pt x="10873" y="13162"/>
                  <a:pt x="11018" y="13241"/>
                </a:cubicBezTo>
                <a:cubicBezTo>
                  <a:pt x="11104" y="13291"/>
                  <a:pt x="11174" y="13246"/>
                  <a:pt x="11233" y="13160"/>
                </a:cubicBezTo>
                <a:cubicBezTo>
                  <a:pt x="11297" y="13060"/>
                  <a:pt x="11282" y="12941"/>
                  <a:pt x="11416" y="12991"/>
                </a:cubicBezTo>
                <a:cubicBezTo>
                  <a:pt x="11464" y="13005"/>
                  <a:pt x="11496" y="13090"/>
                  <a:pt x="11550" y="13111"/>
                </a:cubicBezTo>
                <a:cubicBezTo>
                  <a:pt x="11663" y="13147"/>
                  <a:pt x="11743" y="13076"/>
                  <a:pt x="11802" y="12962"/>
                </a:cubicBezTo>
                <a:cubicBezTo>
                  <a:pt x="11839" y="12883"/>
                  <a:pt x="11846" y="12748"/>
                  <a:pt x="11916" y="12705"/>
                </a:cubicBezTo>
                <a:cubicBezTo>
                  <a:pt x="11997" y="12655"/>
                  <a:pt x="11958" y="12739"/>
                  <a:pt x="12017" y="12832"/>
                </a:cubicBezTo>
                <a:cubicBezTo>
                  <a:pt x="12081" y="12925"/>
                  <a:pt x="12179" y="12960"/>
                  <a:pt x="12265" y="12910"/>
                </a:cubicBezTo>
                <a:cubicBezTo>
                  <a:pt x="12410" y="12832"/>
                  <a:pt x="12457" y="12497"/>
                  <a:pt x="12554" y="12861"/>
                </a:cubicBezTo>
                <a:cubicBezTo>
                  <a:pt x="12591" y="13004"/>
                  <a:pt x="12635" y="13167"/>
                  <a:pt x="12764" y="13196"/>
                </a:cubicBezTo>
                <a:cubicBezTo>
                  <a:pt x="12919" y="13239"/>
                  <a:pt x="13033" y="12975"/>
                  <a:pt x="13178" y="13040"/>
                </a:cubicBezTo>
                <a:cubicBezTo>
                  <a:pt x="13275" y="13083"/>
                  <a:pt x="13286" y="13210"/>
                  <a:pt x="13420" y="13160"/>
                </a:cubicBezTo>
                <a:cubicBezTo>
                  <a:pt x="13565" y="13103"/>
                  <a:pt x="13574" y="12883"/>
                  <a:pt x="13682" y="12776"/>
                </a:cubicBezTo>
                <a:cubicBezTo>
                  <a:pt x="13816" y="12640"/>
                  <a:pt x="13817" y="12883"/>
                  <a:pt x="13935" y="12926"/>
                </a:cubicBezTo>
                <a:cubicBezTo>
                  <a:pt x="14026" y="12954"/>
                  <a:pt x="14090" y="12890"/>
                  <a:pt x="14138" y="12790"/>
                </a:cubicBezTo>
                <a:cubicBezTo>
                  <a:pt x="14154" y="12754"/>
                  <a:pt x="14177" y="12590"/>
                  <a:pt x="14204" y="12575"/>
                </a:cubicBezTo>
                <a:cubicBezTo>
                  <a:pt x="14220" y="12582"/>
                  <a:pt x="14241" y="12582"/>
                  <a:pt x="14257" y="12589"/>
                </a:cubicBezTo>
                <a:cubicBezTo>
                  <a:pt x="14316" y="12582"/>
                  <a:pt x="14327" y="12603"/>
                  <a:pt x="14289" y="12660"/>
                </a:cubicBezTo>
                <a:cubicBezTo>
                  <a:pt x="14289" y="12682"/>
                  <a:pt x="14257" y="12746"/>
                  <a:pt x="14257" y="12761"/>
                </a:cubicBezTo>
                <a:cubicBezTo>
                  <a:pt x="14241" y="12889"/>
                  <a:pt x="14267" y="12975"/>
                  <a:pt x="14375" y="13004"/>
                </a:cubicBezTo>
                <a:cubicBezTo>
                  <a:pt x="14418" y="13018"/>
                  <a:pt x="14466" y="12976"/>
                  <a:pt x="14504" y="12991"/>
                </a:cubicBezTo>
                <a:cubicBezTo>
                  <a:pt x="14654" y="13041"/>
                  <a:pt x="14526" y="13039"/>
                  <a:pt x="14606" y="13154"/>
                </a:cubicBezTo>
                <a:cubicBezTo>
                  <a:pt x="14698" y="13289"/>
                  <a:pt x="14794" y="13369"/>
                  <a:pt x="14939" y="13390"/>
                </a:cubicBezTo>
                <a:cubicBezTo>
                  <a:pt x="15025" y="13405"/>
                  <a:pt x="15148" y="13398"/>
                  <a:pt x="15185" y="13276"/>
                </a:cubicBezTo>
                <a:cubicBezTo>
                  <a:pt x="15239" y="13119"/>
                  <a:pt x="15068" y="13004"/>
                  <a:pt x="15095" y="12868"/>
                </a:cubicBezTo>
                <a:cubicBezTo>
                  <a:pt x="15111" y="12782"/>
                  <a:pt x="15293" y="12753"/>
                  <a:pt x="15346" y="12624"/>
                </a:cubicBezTo>
                <a:cubicBezTo>
                  <a:pt x="15373" y="12560"/>
                  <a:pt x="15373" y="12296"/>
                  <a:pt x="15481" y="12339"/>
                </a:cubicBezTo>
                <a:cubicBezTo>
                  <a:pt x="15513" y="12353"/>
                  <a:pt x="15529" y="12612"/>
                  <a:pt x="15561" y="12669"/>
                </a:cubicBezTo>
                <a:cubicBezTo>
                  <a:pt x="15642" y="12819"/>
                  <a:pt x="15692" y="12697"/>
                  <a:pt x="15783" y="12747"/>
                </a:cubicBezTo>
                <a:cubicBezTo>
                  <a:pt x="15869" y="12790"/>
                  <a:pt x="15830" y="13119"/>
                  <a:pt x="15927" y="13247"/>
                </a:cubicBezTo>
                <a:cubicBezTo>
                  <a:pt x="16126" y="13497"/>
                  <a:pt x="16206" y="13204"/>
                  <a:pt x="16286" y="13011"/>
                </a:cubicBezTo>
                <a:cubicBezTo>
                  <a:pt x="16335" y="12889"/>
                  <a:pt x="16287" y="12883"/>
                  <a:pt x="16411" y="12919"/>
                </a:cubicBezTo>
                <a:cubicBezTo>
                  <a:pt x="16464" y="12933"/>
                  <a:pt x="16486" y="12975"/>
                  <a:pt x="16545" y="12968"/>
                </a:cubicBezTo>
                <a:cubicBezTo>
                  <a:pt x="16679" y="12947"/>
                  <a:pt x="16685" y="12825"/>
                  <a:pt x="16696" y="12689"/>
                </a:cubicBezTo>
                <a:cubicBezTo>
                  <a:pt x="16701" y="12653"/>
                  <a:pt x="16668" y="12490"/>
                  <a:pt x="16706" y="12468"/>
                </a:cubicBezTo>
                <a:cubicBezTo>
                  <a:pt x="16711" y="12468"/>
                  <a:pt x="16787" y="12553"/>
                  <a:pt x="16781" y="12546"/>
                </a:cubicBezTo>
                <a:cubicBezTo>
                  <a:pt x="16830" y="12575"/>
                  <a:pt x="16867" y="12626"/>
                  <a:pt x="16921" y="12640"/>
                </a:cubicBezTo>
                <a:cubicBezTo>
                  <a:pt x="16980" y="12654"/>
                  <a:pt x="17040" y="12639"/>
                  <a:pt x="17099" y="12618"/>
                </a:cubicBezTo>
                <a:cubicBezTo>
                  <a:pt x="17125" y="12611"/>
                  <a:pt x="17152" y="12582"/>
                  <a:pt x="17179" y="12582"/>
                </a:cubicBezTo>
                <a:cubicBezTo>
                  <a:pt x="17303" y="12568"/>
                  <a:pt x="17318" y="12647"/>
                  <a:pt x="17355" y="12783"/>
                </a:cubicBezTo>
                <a:cubicBezTo>
                  <a:pt x="17404" y="12940"/>
                  <a:pt x="17436" y="13054"/>
                  <a:pt x="17592" y="13033"/>
                </a:cubicBezTo>
                <a:cubicBezTo>
                  <a:pt x="17710" y="13019"/>
                  <a:pt x="17759" y="12896"/>
                  <a:pt x="17877" y="13017"/>
                </a:cubicBezTo>
                <a:cubicBezTo>
                  <a:pt x="17931" y="13067"/>
                  <a:pt x="17941" y="13183"/>
                  <a:pt x="18000" y="13241"/>
                </a:cubicBezTo>
                <a:cubicBezTo>
                  <a:pt x="18080" y="13326"/>
                  <a:pt x="18183" y="13325"/>
                  <a:pt x="18263" y="13232"/>
                </a:cubicBezTo>
                <a:cubicBezTo>
                  <a:pt x="18312" y="13182"/>
                  <a:pt x="18323" y="13040"/>
                  <a:pt x="18366" y="13004"/>
                </a:cubicBezTo>
                <a:cubicBezTo>
                  <a:pt x="18468" y="12918"/>
                  <a:pt x="18522" y="13091"/>
                  <a:pt x="18602" y="13133"/>
                </a:cubicBezTo>
                <a:cubicBezTo>
                  <a:pt x="18656" y="13162"/>
                  <a:pt x="18710" y="13161"/>
                  <a:pt x="18763" y="13147"/>
                </a:cubicBezTo>
                <a:cubicBezTo>
                  <a:pt x="18887" y="13111"/>
                  <a:pt x="18891" y="12998"/>
                  <a:pt x="18998" y="13098"/>
                </a:cubicBezTo>
                <a:cubicBezTo>
                  <a:pt x="19100" y="13191"/>
                  <a:pt x="19127" y="13454"/>
                  <a:pt x="19294" y="13404"/>
                </a:cubicBezTo>
                <a:cubicBezTo>
                  <a:pt x="19460" y="13354"/>
                  <a:pt x="19429" y="13067"/>
                  <a:pt x="19542" y="12982"/>
                </a:cubicBezTo>
                <a:cubicBezTo>
                  <a:pt x="19612" y="12924"/>
                  <a:pt x="19859" y="13255"/>
                  <a:pt x="19972" y="13276"/>
                </a:cubicBezTo>
                <a:cubicBezTo>
                  <a:pt x="20009" y="13284"/>
                  <a:pt x="20052" y="13246"/>
                  <a:pt x="20062" y="13196"/>
                </a:cubicBezTo>
                <a:cubicBezTo>
                  <a:pt x="20095" y="13060"/>
                  <a:pt x="20085" y="12854"/>
                  <a:pt x="20214" y="12854"/>
                </a:cubicBezTo>
                <a:cubicBezTo>
                  <a:pt x="20305" y="12854"/>
                  <a:pt x="20439" y="13033"/>
                  <a:pt x="20514" y="13104"/>
                </a:cubicBezTo>
                <a:cubicBezTo>
                  <a:pt x="20637" y="13212"/>
                  <a:pt x="20750" y="13304"/>
                  <a:pt x="20900" y="13283"/>
                </a:cubicBezTo>
                <a:cubicBezTo>
                  <a:pt x="20948" y="13276"/>
                  <a:pt x="20981" y="13204"/>
                  <a:pt x="20970" y="13147"/>
                </a:cubicBezTo>
                <a:cubicBezTo>
                  <a:pt x="20944" y="12954"/>
                  <a:pt x="20841" y="12811"/>
                  <a:pt x="20986" y="12689"/>
                </a:cubicBezTo>
                <a:cubicBezTo>
                  <a:pt x="21050" y="12632"/>
                  <a:pt x="21114" y="12661"/>
                  <a:pt x="21147" y="12540"/>
                </a:cubicBezTo>
                <a:cubicBezTo>
                  <a:pt x="21222" y="12275"/>
                  <a:pt x="20933" y="12261"/>
                  <a:pt x="20912" y="12068"/>
                </a:cubicBezTo>
                <a:cubicBezTo>
                  <a:pt x="20890" y="11897"/>
                  <a:pt x="21056" y="11575"/>
                  <a:pt x="20836" y="11510"/>
                </a:cubicBezTo>
                <a:cubicBezTo>
                  <a:pt x="20761" y="11489"/>
                  <a:pt x="20734" y="11583"/>
                  <a:pt x="20675" y="11597"/>
                </a:cubicBezTo>
                <a:cubicBezTo>
                  <a:pt x="20546" y="11640"/>
                  <a:pt x="20551" y="11403"/>
                  <a:pt x="20497" y="11267"/>
                </a:cubicBezTo>
                <a:cubicBezTo>
                  <a:pt x="20470" y="11195"/>
                  <a:pt x="20411" y="11181"/>
                  <a:pt x="20363" y="11231"/>
                </a:cubicBezTo>
                <a:cubicBezTo>
                  <a:pt x="20282" y="11310"/>
                  <a:pt x="20234" y="11425"/>
                  <a:pt x="20180" y="11533"/>
                </a:cubicBezTo>
                <a:cubicBezTo>
                  <a:pt x="20153" y="11590"/>
                  <a:pt x="20079" y="11761"/>
                  <a:pt x="20004" y="11675"/>
                </a:cubicBezTo>
                <a:cubicBezTo>
                  <a:pt x="19982" y="11654"/>
                  <a:pt x="20003" y="11568"/>
                  <a:pt x="19982" y="11539"/>
                </a:cubicBezTo>
                <a:cubicBezTo>
                  <a:pt x="19901" y="11404"/>
                  <a:pt x="19842" y="11389"/>
                  <a:pt x="19745" y="11439"/>
                </a:cubicBezTo>
                <a:cubicBezTo>
                  <a:pt x="19729" y="11274"/>
                  <a:pt x="19838" y="11074"/>
                  <a:pt x="19623" y="11017"/>
                </a:cubicBezTo>
                <a:cubicBezTo>
                  <a:pt x="19542" y="10995"/>
                  <a:pt x="19456" y="11054"/>
                  <a:pt x="19381" y="11097"/>
                </a:cubicBezTo>
                <a:cubicBezTo>
                  <a:pt x="19338" y="11119"/>
                  <a:pt x="19273" y="11189"/>
                  <a:pt x="19230" y="11189"/>
                </a:cubicBezTo>
                <a:cubicBezTo>
                  <a:pt x="19090" y="11182"/>
                  <a:pt x="19188" y="10903"/>
                  <a:pt x="19220" y="10796"/>
                </a:cubicBezTo>
                <a:cubicBezTo>
                  <a:pt x="19241" y="10717"/>
                  <a:pt x="19198" y="10654"/>
                  <a:pt x="19144" y="10639"/>
                </a:cubicBezTo>
                <a:cubicBezTo>
                  <a:pt x="19005" y="10604"/>
                  <a:pt x="18945" y="10533"/>
                  <a:pt x="18854" y="10383"/>
                </a:cubicBezTo>
                <a:cubicBezTo>
                  <a:pt x="18817" y="10326"/>
                  <a:pt x="18747" y="10325"/>
                  <a:pt x="18715" y="10389"/>
                </a:cubicBezTo>
                <a:cubicBezTo>
                  <a:pt x="18634" y="10554"/>
                  <a:pt x="18516" y="10396"/>
                  <a:pt x="18414" y="10546"/>
                </a:cubicBezTo>
                <a:cubicBezTo>
                  <a:pt x="18366" y="10617"/>
                  <a:pt x="18381" y="10724"/>
                  <a:pt x="18344" y="10802"/>
                </a:cubicBezTo>
                <a:cubicBezTo>
                  <a:pt x="18258" y="10988"/>
                  <a:pt x="18033" y="10926"/>
                  <a:pt x="17985" y="10740"/>
                </a:cubicBezTo>
                <a:cubicBezTo>
                  <a:pt x="17942" y="10583"/>
                  <a:pt x="17984" y="10539"/>
                  <a:pt x="18070" y="10474"/>
                </a:cubicBezTo>
                <a:cubicBezTo>
                  <a:pt x="18146" y="10417"/>
                  <a:pt x="18129" y="10268"/>
                  <a:pt x="18043" y="10253"/>
                </a:cubicBezTo>
                <a:cubicBezTo>
                  <a:pt x="17850" y="10218"/>
                  <a:pt x="17871" y="10004"/>
                  <a:pt x="17726" y="9925"/>
                </a:cubicBezTo>
                <a:cubicBezTo>
                  <a:pt x="17651" y="9882"/>
                  <a:pt x="17597" y="9918"/>
                  <a:pt x="17538" y="9990"/>
                </a:cubicBezTo>
                <a:cubicBezTo>
                  <a:pt x="17404" y="10161"/>
                  <a:pt x="17361" y="10397"/>
                  <a:pt x="17130" y="10318"/>
                </a:cubicBezTo>
                <a:cubicBezTo>
                  <a:pt x="16835" y="10218"/>
                  <a:pt x="16995" y="9975"/>
                  <a:pt x="17038" y="9746"/>
                </a:cubicBezTo>
                <a:cubicBezTo>
                  <a:pt x="17054" y="9668"/>
                  <a:pt x="17023" y="9602"/>
                  <a:pt x="16964" y="9588"/>
                </a:cubicBezTo>
                <a:cubicBezTo>
                  <a:pt x="16878" y="9566"/>
                  <a:pt x="16834" y="9511"/>
                  <a:pt x="16797" y="9454"/>
                </a:cubicBezTo>
                <a:cubicBezTo>
                  <a:pt x="16872" y="9290"/>
                  <a:pt x="16947" y="9123"/>
                  <a:pt x="17011" y="8945"/>
                </a:cubicBezTo>
                <a:cubicBezTo>
                  <a:pt x="17054" y="8916"/>
                  <a:pt x="17097" y="8881"/>
                  <a:pt x="17146" y="8867"/>
                </a:cubicBezTo>
                <a:cubicBezTo>
                  <a:pt x="17328" y="8810"/>
                  <a:pt x="17399" y="9010"/>
                  <a:pt x="17555" y="9039"/>
                </a:cubicBezTo>
                <a:cubicBezTo>
                  <a:pt x="17641" y="9053"/>
                  <a:pt x="17716" y="9010"/>
                  <a:pt x="17780" y="8931"/>
                </a:cubicBezTo>
                <a:cubicBezTo>
                  <a:pt x="17823" y="8881"/>
                  <a:pt x="17856" y="8759"/>
                  <a:pt x="17909" y="8730"/>
                </a:cubicBezTo>
                <a:cubicBezTo>
                  <a:pt x="18006" y="8666"/>
                  <a:pt x="18114" y="8788"/>
                  <a:pt x="18200" y="8831"/>
                </a:cubicBezTo>
                <a:cubicBezTo>
                  <a:pt x="18307" y="8888"/>
                  <a:pt x="18408" y="8916"/>
                  <a:pt x="18515" y="8838"/>
                </a:cubicBezTo>
                <a:cubicBezTo>
                  <a:pt x="18676" y="8723"/>
                  <a:pt x="18731" y="8418"/>
                  <a:pt x="18956" y="8597"/>
                </a:cubicBezTo>
                <a:cubicBezTo>
                  <a:pt x="19112" y="8718"/>
                  <a:pt x="19219" y="9025"/>
                  <a:pt x="19418" y="8782"/>
                </a:cubicBezTo>
                <a:cubicBezTo>
                  <a:pt x="19456" y="8739"/>
                  <a:pt x="19471" y="8639"/>
                  <a:pt x="19509" y="8610"/>
                </a:cubicBezTo>
                <a:cubicBezTo>
                  <a:pt x="19611" y="8524"/>
                  <a:pt x="19676" y="8631"/>
                  <a:pt x="19762" y="8646"/>
                </a:cubicBezTo>
                <a:cubicBezTo>
                  <a:pt x="19832" y="8660"/>
                  <a:pt x="19939" y="8609"/>
                  <a:pt x="20041" y="8581"/>
                </a:cubicBezTo>
                <a:cubicBezTo>
                  <a:pt x="20105" y="8674"/>
                  <a:pt x="20170" y="8768"/>
                  <a:pt x="20255" y="8739"/>
                </a:cubicBezTo>
                <a:cubicBezTo>
                  <a:pt x="20363" y="8704"/>
                  <a:pt x="20336" y="8460"/>
                  <a:pt x="20422" y="8496"/>
                </a:cubicBezTo>
                <a:cubicBezTo>
                  <a:pt x="20545" y="8546"/>
                  <a:pt x="20546" y="8810"/>
                  <a:pt x="20724" y="8789"/>
                </a:cubicBezTo>
                <a:cubicBezTo>
                  <a:pt x="20853" y="8774"/>
                  <a:pt x="20853" y="8652"/>
                  <a:pt x="20885" y="8516"/>
                </a:cubicBezTo>
                <a:cubicBezTo>
                  <a:pt x="20933" y="8302"/>
                  <a:pt x="20954" y="8359"/>
                  <a:pt x="21132" y="8402"/>
                </a:cubicBezTo>
                <a:cubicBezTo>
                  <a:pt x="21196" y="8417"/>
                  <a:pt x="21255" y="8439"/>
                  <a:pt x="21320" y="8418"/>
                </a:cubicBezTo>
                <a:cubicBezTo>
                  <a:pt x="21465" y="8389"/>
                  <a:pt x="21534" y="8225"/>
                  <a:pt x="21459" y="8061"/>
                </a:cubicBezTo>
                <a:cubicBezTo>
                  <a:pt x="21389" y="7903"/>
                  <a:pt x="21013" y="7896"/>
                  <a:pt x="21051" y="7710"/>
                </a:cubicBezTo>
                <a:cubicBezTo>
                  <a:pt x="21062" y="7660"/>
                  <a:pt x="21168" y="7611"/>
                  <a:pt x="21195" y="7561"/>
                </a:cubicBezTo>
                <a:cubicBezTo>
                  <a:pt x="21222" y="7503"/>
                  <a:pt x="21245" y="7438"/>
                  <a:pt x="21234" y="7366"/>
                </a:cubicBezTo>
                <a:cubicBezTo>
                  <a:pt x="21169" y="6959"/>
                  <a:pt x="20681" y="7296"/>
                  <a:pt x="20509" y="7246"/>
                </a:cubicBezTo>
                <a:cubicBezTo>
                  <a:pt x="20321" y="7189"/>
                  <a:pt x="20423" y="6946"/>
                  <a:pt x="20272" y="6853"/>
                </a:cubicBezTo>
                <a:cubicBezTo>
                  <a:pt x="20041" y="6717"/>
                  <a:pt x="19961" y="7209"/>
                  <a:pt x="19703" y="6801"/>
                </a:cubicBezTo>
                <a:cubicBezTo>
                  <a:pt x="19591" y="6623"/>
                  <a:pt x="19547" y="6338"/>
                  <a:pt x="19364" y="6245"/>
                </a:cubicBezTo>
                <a:cubicBezTo>
                  <a:pt x="19300" y="6210"/>
                  <a:pt x="19241" y="6224"/>
                  <a:pt x="19176" y="6245"/>
                </a:cubicBezTo>
                <a:cubicBezTo>
                  <a:pt x="18988" y="6317"/>
                  <a:pt x="19036" y="6395"/>
                  <a:pt x="18864" y="6245"/>
                </a:cubicBezTo>
                <a:cubicBezTo>
                  <a:pt x="18735" y="6131"/>
                  <a:pt x="18683" y="6153"/>
                  <a:pt x="18554" y="6239"/>
                </a:cubicBezTo>
                <a:cubicBezTo>
                  <a:pt x="18441" y="6310"/>
                  <a:pt x="18462" y="6295"/>
                  <a:pt x="18398" y="6174"/>
                </a:cubicBezTo>
                <a:cubicBezTo>
                  <a:pt x="18349" y="6088"/>
                  <a:pt x="18350" y="5988"/>
                  <a:pt x="18280" y="5924"/>
                </a:cubicBezTo>
                <a:cubicBezTo>
                  <a:pt x="18124" y="5774"/>
                  <a:pt x="18048" y="5952"/>
                  <a:pt x="17924" y="6038"/>
                </a:cubicBezTo>
                <a:cubicBezTo>
                  <a:pt x="17736" y="6166"/>
                  <a:pt x="17802" y="5758"/>
                  <a:pt x="17614" y="5694"/>
                </a:cubicBezTo>
                <a:cubicBezTo>
                  <a:pt x="17533" y="5665"/>
                  <a:pt x="17506" y="5739"/>
                  <a:pt x="17431" y="5739"/>
                </a:cubicBezTo>
                <a:cubicBezTo>
                  <a:pt x="17302" y="5746"/>
                  <a:pt x="17248" y="5587"/>
                  <a:pt x="17141" y="5551"/>
                </a:cubicBezTo>
                <a:cubicBezTo>
                  <a:pt x="16990" y="5494"/>
                  <a:pt x="16904" y="5674"/>
                  <a:pt x="16818" y="5817"/>
                </a:cubicBezTo>
                <a:cubicBezTo>
                  <a:pt x="16775" y="5660"/>
                  <a:pt x="16739" y="5487"/>
                  <a:pt x="16588" y="5480"/>
                </a:cubicBezTo>
                <a:cubicBezTo>
                  <a:pt x="16395" y="5465"/>
                  <a:pt x="16345" y="5723"/>
                  <a:pt x="16313" y="5931"/>
                </a:cubicBezTo>
                <a:cubicBezTo>
                  <a:pt x="16302" y="6009"/>
                  <a:pt x="16302" y="6159"/>
                  <a:pt x="16259" y="6223"/>
                </a:cubicBezTo>
                <a:cubicBezTo>
                  <a:pt x="16222" y="6280"/>
                  <a:pt x="16061" y="6260"/>
                  <a:pt x="16040" y="6239"/>
                </a:cubicBezTo>
                <a:cubicBezTo>
                  <a:pt x="16023" y="6224"/>
                  <a:pt x="16019" y="6160"/>
                  <a:pt x="16003" y="6138"/>
                </a:cubicBezTo>
                <a:cubicBezTo>
                  <a:pt x="15970" y="6081"/>
                  <a:pt x="15922" y="6037"/>
                  <a:pt x="15868" y="6051"/>
                </a:cubicBezTo>
                <a:cubicBezTo>
                  <a:pt x="15809" y="6065"/>
                  <a:pt x="15788" y="6124"/>
                  <a:pt x="15761" y="6181"/>
                </a:cubicBezTo>
                <a:cubicBezTo>
                  <a:pt x="15670" y="6359"/>
                  <a:pt x="15701" y="6359"/>
                  <a:pt x="15610" y="6187"/>
                </a:cubicBezTo>
                <a:cubicBezTo>
                  <a:pt x="15524" y="6030"/>
                  <a:pt x="15407" y="5988"/>
                  <a:pt x="15299" y="6145"/>
                </a:cubicBezTo>
                <a:cubicBezTo>
                  <a:pt x="15230" y="6245"/>
                  <a:pt x="15218" y="6387"/>
                  <a:pt x="15185" y="6509"/>
                </a:cubicBezTo>
                <a:cubicBezTo>
                  <a:pt x="15142" y="6659"/>
                  <a:pt x="15138" y="6731"/>
                  <a:pt x="15009" y="6746"/>
                </a:cubicBezTo>
                <a:cubicBezTo>
                  <a:pt x="14869" y="6760"/>
                  <a:pt x="14928" y="6688"/>
                  <a:pt x="14853" y="6681"/>
                </a:cubicBezTo>
                <a:cubicBezTo>
                  <a:pt x="14633" y="6674"/>
                  <a:pt x="14713" y="7032"/>
                  <a:pt x="14558" y="7096"/>
                </a:cubicBezTo>
                <a:cubicBezTo>
                  <a:pt x="14482" y="7125"/>
                  <a:pt x="14418" y="7023"/>
                  <a:pt x="14343" y="7116"/>
                </a:cubicBezTo>
                <a:cubicBezTo>
                  <a:pt x="14295" y="7173"/>
                  <a:pt x="14301" y="7252"/>
                  <a:pt x="14306" y="7331"/>
                </a:cubicBezTo>
                <a:cubicBezTo>
                  <a:pt x="14311" y="7409"/>
                  <a:pt x="14348" y="7489"/>
                  <a:pt x="14348" y="7567"/>
                </a:cubicBezTo>
                <a:cubicBezTo>
                  <a:pt x="14343" y="7710"/>
                  <a:pt x="14337" y="7668"/>
                  <a:pt x="14246" y="7703"/>
                </a:cubicBezTo>
                <a:cubicBezTo>
                  <a:pt x="14165" y="7739"/>
                  <a:pt x="14113" y="7710"/>
                  <a:pt x="14064" y="7824"/>
                </a:cubicBezTo>
                <a:cubicBezTo>
                  <a:pt x="13984" y="8024"/>
                  <a:pt x="14111" y="8196"/>
                  <a:pt x="14246" y="8239"/>
                </a:cubicBezTo>
                <a:cubicBezTo>
                  <a:pt x="14326" y="8268"/>
                  <a:pt x="14392" y="8225"/>
                  <a:pt x="14440" y="8317"/>
                </a:cubicBezTo>
                <a:cubicBezTo>
                  <a:pt x="14478" y="8382"/>
                  <a:pt x="14451" y="8445"/>
                  <a:pt x="14472" y="8516"/>
                </a:cubicBezTo>
                <a:cubicBezTo>
                  <a:pt x="14499" y="8630"/>
                  <a:pt x="14552" y="8739"/>
                  <a:pt x="14643" y="8775"/>
                </a:cubicBezTo>
                <a:cubicBezTo>
                  <a:pt x="14718" y="8804"/>
                  <a:pt x="14800" y="8773"/>
                  <a:pt x="14870" y="8730"/>
                </a:cubicBezTo>
                <a:cubicBezTo>
                  <a:pt x="14913" y="8702"/>
                  <a:pt x="14949" y="8661"/>
                  <a:pt x="14992" y="8632"/>
                </a:cubicBezTo>
                <a:cubicBezTo>
                  <a:pt x="15073" y="8589"/>
                  <a:pt x="15196" y="8560"/>
                  <a:pt x="15266" y="8610"/>
                </a:cubicBezTo>
                <a:cubicBezTo>
                  <a:pt x="15309" y="8639"/>
                  <a:pt x="15347" y="8704"/>
                  <a:pt x="15390" y="8739"/>
                </a:cubicBezTo>
                <a:cubicBezTo>
                  <a:pt x="15573" y="8889"/>
                  <a:pt x="15691" y="8796"/>
                  <a:pt x="15847" y="8646"/>
                </a:cubicBezTo>
                <a:cubicBezTo>
                  <a:pt x="15911" y="8581"/>
                  <a:pt x="15997" y="8489"/>
                  <a:pt x="16088" y="8532"/>
                </a:cubicBezTo>
                <a:cubicBezTo>
                  <a:pt x="15981" y="8803"/>
                  <a:pt x="15842" y="9097"/>
                  <a:pt x="15675" y="9382"/>
                </a:cubicBezTo>
                <a:cubicBezTo>
                  <a:pt x="15643" y="9347"/>
                  <a:pt x="15605" y="9324"/>
                  <a:pt x="15556" y="9324"/>
                </a:cubicBezTo>
                <a:cubicBezTo>
                  <a:pt x="15481" y="9324"/>
                  <a:pt x="15444" y="9395"/>
                  <a:pt x="15380" y="9445"/>
                </a:cubicBezTo>
                <a:cubicBezTo>
                  <a:pt x="15375" y="9452"/>
                  <a:pt x="15321" y="9539"/>
                  <a:pt x="15305" y="9539"/>
                </a:cubicBezTo>
                <a:cubicBezTo>
                  <a:pt x="15106" y="9546"/>
                  <a:pt x="15229" y="9381"/>
                  <a:pt x="15229" y="9295"/>
                </a:cubicBezTo>
                <a:cubicBezTo>
                  <a:pt x="15229" y="9117"/>
                  <a:pt x="15224" y="8932"/>
                  <a:pt x="15058" y="8882"/>
                </a:cubicBezTo>
                <a:cubicBezTo>
                  <a:pt x="14881" y="8825"/>
                  <a:pt x="14820" y="8981"/>
                  <a:pt x="14724" y="9117"/>
                </a:cubicBezTo>
                <a:cubicBezTo>
                  <a:pt x="14659" y="9210"/>
                  <a:pt x="14552" y="9181"/>
                  <a:pt x="14514" y="9331"/>
                </a:cubicBezTo>
                <a:cubicBezTo>
                  <a:pt x="14498" y="9395"/>
                  <a:pt x="14558" y="9524"/>
                  <a:pt x="14531" y="9574"/>
                </a:cubicBezTo>
                <a:cubicBezTo>
                  <a:pt x="14493" y="9646"/>
                  <a:pt x="14349" y="9631"/>
                  <a:pt x="14311" y="9552"/>
                </a:cubicBezTo>
                <a:cubicBezTo>
                  <a:pt x="14289" y="9509"/>
                  <a:pt x="14311" y="9397"/>
                  <a:pt x="14311" y="9347"/>
                </a:cubicBezTo>
                <a:cubicBezTo>
                  <a:pt x="14300" y="9132"/>
                  <a:pt x="14214" y="8925"/>
                  <a:pt x="14052" y="8847"/>
                </a:cubicBezTo>
                <a:cubicBezTo>
                  <a:pt x="13934" y="8789"/>
                  <a:pt x="13838" y="8839"/>
                  <a:pt x="13801" y="9003"/>
                </a:cubicBezTo>
                <a:cubicBezTo>
                  <a:pt x="13769" y="9146"/>
                  <a:pt x="13854" y="9254"/>
                  <a:pt x="13693" y="9204"/>
                </a:cubicBezTo>
                <a:cubicBezTo>
                  <a:pt x="13607" y="9175"/>
                  <a:pt x="13591" y="9102"/>
                  <a:pt x="13489" y="9123"/>
                </a:cubicBezTo>
                <a:cubicBezTo>
                  <a:pt x="13317" y="9159"/>
                  <a:pt x="13333" y="9331"/>
                  <a:pt x="13322" y="9516"/>
                </a:cubicBezTo>
                <a:cubicBezTo>
                  <a:pt x="13317" y="9595"/>
                  <a:pt x="13312" y="9738"/>
                  <a:pt x="13264" y="9796"/>
                </a:cubicBezTo>
                <a:cubicBezTo>
                  <a:pt x="13167" y="9917"/>
                  <a:pt x="13064" y="9831"/>
                  <a:pt x="13037" y="9688"/>
                </a:cubicBezTo>
                <a:cubicBezTo>
                  <a:pt x="13016" y="9567"/>
                  <a:pt x="13097" y="9438"/>
                  <a:pt x="13059" y="9302"/>
                </a:cubicBezTo>
                <a:cubicBezTo>
                  <a:pt x="13011" y="9123"/>
                  <a:pt x="12898" y="9145"/>
                  <a:pt x="12790" y="9195"/>
                </a:cubicBezTo>
                <a:cubicBezTo>
                  <a:pt x="12683" y="9245"/>
                  <a:pt x="12748" y="9324"/>
                  <a:pt x="12571" y="9295"/>
                </a:cubicBezTo>
                <a:cubicBezTo>
                  <a:pt x="12533" y="9288"/>
                  <a:pt x="12489" y="9224"/>
                  <a:pt x="12446" y="9217"/>
                </a:cubicBezTo>
                <a:cubicBezTo>
                  <a:pt x="12382" y="9203"/>
                  <a:pt x="12313" y="9224"/>
                  <a:pt x="12265" y="9289"/>
                </a:cubicBezTo>
                <a:cubicBezTo>
                  <a:pt x="12217" y="9360"/>
                  <a:pt x="12216" y="9440"/>
                  <a:pt x="12221" y="9525"/>
                </a:cubicBezTo>
                <a:cubicBezTo>
                  <a:pt x="12227" y="9568"/>
                  <a:pt x="12248" y="9610"/>
                  <a:pt x="12248" y="9646"/>
                </a:cubicBezTo>
                <a:cubicBezTo>
                  <a:pt x="12254" y="9832"/>
                  <a:pt x="12183" y="9803"/>
                  <a:pt x="12070" y="9825"/>
                </a:cubicBezTo>
                <a:cubicBezTo>
                  <a:pt x="11947" y="9846"/>
                  <a:pt x="11861" y="9953"/>
                  <a:pt x="11904" y="10117"/>
                </a:cubicBezTo>
                <a:cubicBezTo>
                  <a:pt x="11937" y="10238"/>
                  <a:pt x="12045" y="10317"/>
                  <a:pt x="12104" y="10410"/>
                </a:cubicBezTo>
                <a:cubicBezTo>
                  <a:pt x="12109" y="10417"/>
                  <a:pt x="12114" y="10424"/>
                  <a:pt x="12119" y="10439"/>
                </a:cubicBezTo>
                <a:cubicBezTo>
                  <a:pt x="11942" y="10439"/>
                  <a:pt x="11759" y="10418"/>
                  <a:pt x="11582" y="10389"/>
                </a:cubicBezTo>
                <a:cubicBezTo>
                  <a:pt x="11152" y="10318"/>
                  <a:pt x="10745" y="10102"/>
                  <a:pt x="10278" y="9909"/>
                </a:cubicBezTo>
                <a:cubicBezTo>
                  <a:pt x="11229" y="9488"/>
                  <a:pt x="12070" y="8946"/>
                  <a:pt x="12366" y="8360"/>
                </a:cubicBezTo>
                <a:cubicBezTo>
                  <a:pt x="13037" y="7052"/>
                  <a:pt x="12743" y="5731"/>
                  <a:pt x="12507" y="5060"/>
                </a:cubicBezTo>
                <a:cubicBezTo>
                  <a:pt x="12571" y="4996"/>
                  <a:pt x="12614" y="4901"/>
                  <a:pt x="12619" y="4794"/>
                </a:cubicBezTo>
                <a:cubicBezTo>
                  <a:pt x="12630" y="4666"/>
                  <a:pt x="12528" y="4537"/>
                  <a:pt x="12646" y="4508"/>
                </a:cubicBezTo>
                <a:cubicBezTo>
                  <a:pt x="12689" y="4494"/>
                  <a:pt x="12807" y="4580"/>
                  <a:pt x="12839" y="4616"/>
                </a:cubicBezTo>
                <a:cubicBezTo>
                  <a:pt x="12930" y="4737"/>
                  <a:pt x="12930" y="4838"/>
                  <a:pt x="12876" y="4988"/>
                </a:cubicBezTo>
                <a:cubicBezTo>
                  <a:pt x="12817" y="5160"/>
                  <a:pt x="12706" y="5302"/>
                  <a:pt x="12802" y="5495"/>
                </a:cubicBezTo>
                <a:cubicBezTo>
                  <a:pt x="12942" y="5781"/>
                  <a:pt x="13200" y="5524"/>
                  <a:pt x="13366" y="5710"/>
                </a:cubicBezTo>
                <a:cubicBezTo>
                  <a:pt x="13468" y="5824"/>
                  <a:pt x="13543" y="6053"/>
                  <a:pt x="13698" y="5924"/>
                </a:cubicBezTo>
                <a:cubicBezTo>
                  <a:pt x="13752" y="5881"/>
                  <a:pt x="13774" y="5801"/>
                  <a:pt x="13796" y="5730"/>
                </a:cubicBezTo>
                <a:cubicBezTo>
                  <a:pt x="13871" y="5494"/>
                  <a:pt x="13934" y="5402"/>
                  <a:pt x="14133" y="5424"/>
                </a:cubicBezTo>
                <a:cubicBezTo>
                  <a:pt x="14300" y="5438"/>
                  <a:pt x="14450" y="5480"/>
                  <a:pt x="14568" y="5294"/>
                </a:cubicBezTo>
                <a:cubicBezTo>
                  <a:pt x="14589" y="5259"/>
                  <a:pt x="14591" y="5209"/>
                  <a:pt x="14574" y="5174"/>
                </a:cubicBezTo>
                <a:cubicBezTo>
                  <a:pt x="14537" y="5067"/>
                  <a:pt x="14483" y="4995"/>
                  <a:pt x="14413" y="4924"/>
                </a:cubicBezTo>
                <a:cubicBezTo>
                  <a:pt x="14376" y="4881"/>
                  <a:pt x="14310" y="4844"/>
                  <a:pt x="14272" y="4794"/>
                </a:cubicBezTo>
                <a:cubicBezTo>
                  <a:pt x="14181" y="4666"/>
                  <a:pt x="14262" y="4588"/>
                  <a:pt x="14380" y="4638"/>
                </a:cubicBezTo>
                <a:cubicBezTo>
                  <a:pt x="14552" y="4709"/>
                  <a:pt x="14617" y="5088"/>
                  <a:pt x="14826" y="5031"/>
                </a:cubicBezTo>
                <a:cubicBezTo>
                  <a:pt x="14923" y="5009"/>
                  <a:pt x="14988" y="4837"/>
                  <a:pt x="15085" y="4895"/>
                </a:cubicBezTo>
                <a:cubicBezTo>
                  <a:pt x="15192" y="4952"/>
                  <a:pt x="15201" y="5238"/>
                  <a:pt x="15239" y="5352"/>
                </a:cubicBezTo>
                <a:cubicBezTo>
                  <a:pt x="15298" y="5545"/>
                  <a:pt x="15434" y="5580"/>
                  <a:pt x="15568" y="5473"/>
                </a:cubicBezTo>
                <a:cubicBezTo>
                  <a:pt x="15654" y="5409"/>
                  <a:pt x="15690" y="5280"/>
                  <a:pt x="15749" y="5180"/>
                </a:cubicBezTo>
                <a:cubicBezTo>
                  <a:pt x="15857" y="4995"/>
                  <a:pt x="15959" y="5030"/>
                  <a:pt x="16120" y="5038"/>
                </a:cubicBezTo>
                <a:cubicBezTo>
                  <a:pt x="16292" y="5038"/>
                  <a:pt x="16458" y="5009"/>
                  <a:pt x="16555" y="4794"/>
                </a:cubicBezTo>
                <a:cubicBezTo>
                  <a:pt x="16630" y="4630"/>
                  <a:pt x="16615" y="4465"/>
                  <a:pt x="16464" y="4408"/>
                </a:cubicBezTo>
                <a:cubicBezTo>
                  <a:pt x="16389" y="4379"/>
                  <a:pt x="16298" y="4410"/>
                  <a:pt x="16223" y="4417"/>
                </a:cubicBezTo>
                <a:cubicBezTo>
                  <a:pt x="16040" y="4438"/>
                  <a:pt x="16083" y="4353"/>
                  <a:pt x="16169" y="4202"/>
                </a:cubicBezTo>
                <a:cubicBezTo>
                  <a:pt x="16201" y="4145"/>
                  <a:pt x="16184" y="4029"/>
                  <a:pt x="16125" y="4015"/>
                </a:cubicBezTo>
                <a:cubicBezTo>
                  <a:pt x="16066" y="3994"/>
                  <a:pt x="15863" y="4008"/>
                  <a:pt x="15847" y="3901"/>
                </a:cubicBezTo>
                <a:cubicBezTo>
                  <a:pt x="15906" y="3751"/>
                  <a:pt x="16099" y="3779"/>
                  <a:pt x="16083" y="3551"/>
                </a:cubicBezTo>
                <a:cubicBezTo>
                  <a:pt x="16072" y="3343"/>
                  <a:pt x="15943" y="3350"/>
                  <a:pt x="15825" y="3336"/>
                </a:cubicBezTo>
                <a:cubicBezTo>
                  <a:pt x="15583" y="3300"/>
                  <a:pt x="15777" y="3166"/>
                  <a:pt x="15739" y="2952"/>
                </a:cubicBezTo>
                <a:cubicBezTo>
                  <a:pt x="15712" y="2795"/>
                  <a:pt x="15600" y="2765"/>
                  <a:pt x="15492" y="2800"/>
                </a:cubicBezTo>
                <a:cubicBezTo>
                  <a:pt x="15380" y="2836"/>
                  <a:pt x="15352" y="2937"/>
                  <a:pt x="15315" y="2722"/>
                </a:cubicBezTo>
                <a:cubicBezTo>
                  <a:pt x="15298" y="2636"/>
                  <a:pt x="15316" y="2557"/>
                  <a:pt x="15273" y="2479"/>
                </a:cubicBezTo>
                <a:cubicBezTo>
                  <a:pt x="15144" y="2257"/>
                  <a:pt x="14944" y="2543"/>
                  <a:pt x="14831" y="2336"/>
                </a:cubicBezTo>
                <a:cubicBezTo>
                  <a:pt x="14767" y="2214"/>
                  <a:pt x="14810" y="2044"/>
                  <a:pt x="14665" y="1994"/>
                </a:cubicBezTo>
                <a:cubicBezTo>
                  <a:pt x="14515" y="1944"/>
                  <a:pt x="14407" y="2151"/>
                  <a:pt x="14272" y="2173"/>
                </a:cubicBezTo>
                <a:cubicBezTo>
                  <a:pt x="14084" y="2194"/>
                  <a:pt x="14129" y="1950"/>
                  <a:pt x="14145" y="1764"/>
                </a:cubicBezTo>
                <a:cubicBezTo>
                  <a:pt x="14156" y="1636"/>
                  <a:pt x="14172" y="1487"/>
                  <a:pt x="14145" y="1358"/>
                </a:cubicBezTo>
                <a:cubicBezTo>
                  <a:pt x="14113" y="1187"/>
                  <a:pt x="14054" y="1114"/>
                  <a:pt x="13930" y="1121"/>
                </a:cubicBezTo>
                <a:cubicBezTo>
                  <a:pt x="13806" y="1128"/>
                  <a:pt x="13629" y="1414"/>
                  <a:pt x="13532" y="1086"/>
                </a:cubicBezTo>
                <a:cubicBezTo>
                  <a:pt x="13484" y="914"/>
                  <a:pt x="13564" y="721"/>
                  <a:pt x="13559" y="550"/>
                </a:cubicBezTo>
                <a:cubicBezTo>
                  <a:pt x="13548" y="350"/>
                  <a:pt x="13436" y="208"/>
                  <a:pt x="13286" y="172"/>
                </a:cubicBezTo>
                <a:cubicBezTo>
                  <a:pt x="13119" y="130"/>
                  <a:pt x="13108" y="257"/>
                  <a:pt x="12995" y="364"/>
                </a:cubicBezTo>
                <a:cubicBezTo>
                  <a:pt x="12882" y="472"/>
                  <a:pt x="12732" y="364"/>
                  <a:pt x="12619" y="550"/>
                </a:cubicBezTo>
                <a:cubicBezTo>
                  <a:pt x="12598" y="585"/>
                  <a:pt x="12576" y="723"/>
                  <a:pt x="12549" y="737"/>
                </a:cubicBezTo>
                <a:cubicBezTo>
                  <a:pt x="12457" y="794"/>
                  <a:pt x="12394" y="580"/>
                  <a:pt x="12324" y="530"/>
                </a:cubicBezTo>
                <a:cubicBezTo>
                  <a:pt x="12254" y="480"/>
                  <a:pt x="12221" y="514"/>
                  <a:pt x="12146" y="514"/>
                </a:cubicBezTo>
                <a:cubicBezTo>
                  <a:pt x="12065" y="514"/>
                  <a:pt x="12028" y="702"/>
                  <a:pt x="11948" y="416"/>
                </a:cubicBezTo>
                <a:cubicBezTo>
                  <a:pt x="11937" y="380"/>
                  <a:pt x="11970" y="301"/>
                  <a:pt x="11970" y="251"/>
                </a:cubicBezTo>
                <a:cubicBezTo>
                  <a:pt x="11959" y="58"/>
                  <a:pt x="11856" y="-29"/>
                  <a:pt x="11716" y="14"/>
                </a:cubicBezTo>
                <a:cubicBezTo>
                  <a:pt x="11652" y="35"/>
                  <a:pt x="11605" y="109"/>
                  <a:pt x="11540" y="130"/>
                </a:cubicBezTo>
                <a:cubicBezTo>
                  <a:pt x="11438" y="173"/>
                  <a:pt x="11389" y="121"/>
                  <a:pt x="11303" y="85"/>
                </a:cubicBezTo>
                <a:cubicBezTo>
                  <a:pt x="11250" y="57"/>
                  <a:pt x="11211" y="8"/>
                  <a:pt x="11152" y="0"/>
                </a:cubicBezTo>
                <a:close/>
              </a:path>
            </a:pathLst>
          </a:custGeom>
          <a:solidFill>
            <a:srgbClr val="8179F5"/>
          </a:solidFill>
          <a:ln w="12700">
            <a:miter lim="400000"/>
          </a:ln>
        </p:spPr>
        <p:txBody>
          <a:bodyPr lIns="0" tIns="0" rIns="0" bIns="0"/>
          <a:lstStyle/>
          <a:p>
            <a:pPr/>
          </a:p>
        </p:txBody>
      </p:sp>
      <p:sp>
        <p:nvSpPr>
          <p:cNvPr id="591" name="Simplify Processes"/>
          <p:cNvSpPr txBox="1"/>
          <p:nvPr/>
        </p:nvSpPr>
        <p:spPr>
          <a:xfrm>
            <a:off x="4547298" y="3036538"/>
            <a:ext cx="107274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8179F5"/>
                </a:solidFill>
                <a:latin typeface="+mj-lt"/>
                <a:ea typeface="+mj-ea"/>
                <a:cs typeface="+mj-cs"/>
                <a:sym typeface="Helvetica"/>
              </a:defRPr>
            </a:lvl1pPr>
          </a:lstStyle>
          <a:p>
            <a:pPr/>
            <a:r>
              <a:t>Simplify Processes</a:t>
            </a:r>
          </a:p>
        </p:txBody>
      </p:sp>
      <p:sp>
        <p:nvSpPr>
          <p:cNvPr id="592" name="Arrow 2"/>
          <p:cNvSpPr/>
          <p:nvPr/>
        </p:nvSpPr>
        <p:spPr>
          <a:xfrm>
            <a:off x="371408" y="1375117"/>
            <a:ext cx="3618324" cy="2913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49" y="0"/>
                </a:moveTo>
                <a:cubicBezTo>
                  <a:pt x="8457" y="0"/>
                  <a:pt x="6373" y="1103"/>
                  <a:pt x="4819" y="2903"/>
                </a:cubicBezTo>
                <a:lnTo>
                  <a:pt x="6744" y="6147"/>
                </a:lnTo>
                <a:cubicBezTo>
                  <a:pt x="7744" y="4819"/>
                  <a:pt x="9169" y="3989"/>
                  <a:pt x="10749" y="3989"/>
                </a:cubicBezTo>
                <a:cubicBezTo>
                  <a:pt x="13751" y="3989"/>
                  <a:pt x="16189" y="6985"/>
                  <a:pt x="16232" y="10700"/>
                </a:cubicBezTo>
                <a:lnTo>
                  <a:pt x="14265" y="10700"/>
                </a:lnTo>
                <a:lnTo>
                  <a:pt x="17933" y="16883"/>
                </a:lnTo>
                <a:lnTo>
                  <a:pt x="21600" y="10700"/>
                </a:lnTo>
                <a:lnTo>
                  <a:pt x="19444" y="10700"/>
                </a:lnTo>
                <a:cubicBezTo>
                  <a:pt x="19401" y="4782"/>
                  <a:pt x="15525" y="0"/>
                  <a:pt x="10749" y="0"/>
                </a:cubicBezTo>
                <a:close/>
                <a:moveTo>
                  <a:pt x="3667" y="4515"/>
                </a:moveTo>
                <a:lnTo>
                  <a:pt x="0" y="10700"/>
                </a:lnTo>
                <a:lnTo>
                  <a:pt x="2054" y="10700"/>
                </a:lnTo>
                <a:cubicBezTo>
                  <a:pt x="2053" y="10733"/>
                  <a:pt x="2054" y="10767"/>
                  <a:pt x="2054" y="10801"/>
                </a:cubicBezTo>
                <a:cubicBezTo>
                  <a:pt x="2054" y="16766"/>
                  <a:pt x="5946" y="21600"/>
                  <a:pt x="10749" y="21600"/>
                </a:cubicBezTo>
                <a:cubicBezTo>
                  <a:pt x="13080" y="21600"/>
                  <a:pt x="15197" y="20461"/>
                  <a:pt x="16759" y="18607"/>
                </a:cubicBezTo>
                <a:lnTo>
                  <a:pt x="14814" y="15375"/>
                </a:lnTo>
                <a:cubicBezTo>
                  <a:pt x="13811" y="16749"/>
                  <a:pt x="12360" y="17611"/>
                  <a:pt x="10749" y="17611"/>
                </a:cubicBezTo>
                <a:cubicBezTo>
                  <a:pt x="7720" y="17611"/>
                  <a:pt x="5266" y="14563"/>
                  <a:pt x="5266" y="10801"/>
                </a:cubicBezTo>
                <a:cubicBezTo>
                  <a:pt x="5266" y="10767"/>
                  <a:pt x="5265" y="10733"/>
                  <a:pt x="5266" y="10700"/>
                </a:cubicBezTo>
                <a:lnTo>
                  <a:pt x="7335" y="10700"/>
                </a:lnTo>
                <a:lnTo>
                  <a:pt x="3667" y="4515"/>
                </a:lnTo>
                <a:close/>
              </a:path>
            </a:pathLst>
          </a:custGeom>
          <a:gradFill>
            <a:gsLst>
              <a:gs pos="0">
                <a:srgbClr val="4FD9C0">
                  <a:alpha val="43301"/>
                </a:srgbClr>
              </a:gs>
              <a:gs pos="100000">
                <a:srgbClr val="8179F5">
                  <a:alpha val="43301"/>
                </a:srgbClr>
              </a:gs>
            </a:gsLst>
            <a:lin ang="16200000"/>
          </a:gradFill>
          <a:ln w="12700">
            <a:miter lim="400000"/>
          </a:ln>
        </p:spPr>
        <p:txBody>
          <a:bodyPr lIns="0" tIns="0" rIns="0" bIns="0"/>
          <a:lstStyle/>
          <a:p>
            <a:pPr>
              <a:defRPr>
                <a:solidFill>
                  <a:srgbClr val="4FD9C0"/>
                </a:solidFill>
              </a:defRPr>
            </a:pPr>
          </a:p>
        </p:txBody>
      </p:sp>
      <p:sp>
        <p:nvSpPr>
          <p:cNvPr id="593" name="OBSERVE"/>
          <p:cNvSpPr txBox="1"/>
          <p:nvPr/>
        </p:nvSpPr>
        <p:spPr>
          <a:xfrm>
            <a:off x="2166328" y="2254498"/>
            <a:ext cx="1532417"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OBSERVE</a:t>
            </a:r>
          </a:p>
        </p:txBody>
      </p:sp>
      <p:sp>
        <p:nvSpPr>
          <p:cNvPr id="594" name="EXPLOIT"/>
          <p:cNvSpPr txBox="1"/>
          <p:nvPr/>
        </p:nvSpPr>
        <p:spPr>
          <a:xfrm>
            <a:off x="2649743" y="3614647"/>
            <a:ext cx="153241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EXPLOIT</a:t>
            </a:r>
          </a:p>
        </p:txBody>
      </p:sp>
      <p:sp>
        <p:nvSpPr>
          <p:cNvPr id="595" name="SUBORDINATE"/>
          <p:cNvSpPr txBox="1"/>
          <p:nvPr/>
        </p:nvSpPr>
        <p:spPr>
          <a:xfrm>
            <a:off x="670258" y="4333930"/>
            <a:ext cx="2892817"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SUBORDINATE</a:t>
            </a:r>
          </a:p>
        </p:txBody>
      </p:sp>
      <p:sp>
        <p:nvSpPr>
          <p:cNvPr id="596" name="ELEVATE"/>
          <p:cNvSpPr txBox="1"/>
          <p:nvPr/>
        </p:nvSpPr>
        <p:spPr>
          <a:xfrm>
            <a:off x="33767" y="3627546"/>
            <a:ext cx="153241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ELEVATE</a:t>
            </a:r>
          </a:p>
        </p:txBody>
      </p:sp>
      <p:sp>
        <p:nvSpPr>
          <p:cNvPr id="597" name="SEEK"/>
          <p:cNvSpPr txBox="1"/>
          <p:nvPr/>
        </p:nvSpPr>
        <p:spPr>
          <a:xfrm>
            <a:off x="367715" y="2254498"/>
            <a:ext cx="1532417"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600">
                <a:latin typeface="+mj-lt"/>
                <a:ea typeface="+mj-ea"/>
                <a:cs typeface="+mj-cs"/>
                <a:sym typeface="Helvetica"/>
              </a:defRPr>
            </a:lvl1pPr>
          </a:lstStyle>
          <a:p>
            <a:pPr/>
            <a:r>
              <a:t>SEEK</a:t>
            </a:r>
          </a:p>
        </p:txBody>
      </p:sp>
      <p:sp>
        <p:nvSpPr>
          <p:cNvPr id="598" name="Microscope"/>
          <p:cNvSpPr/>
          <p:nvPr/>
        </p:nvSpPr>
        <p:spPr>
          <a:xfrm>
            <a:off x="2644396" y="1397732"/>
            <a:ext cx="576281" cy="825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8179F5"/>
          </a:solidFill>
          <a:ln w="12700">
            <a:miter lim="400000"/>
          </a:ln>
        </p:spPr>
        <p:txBody>
          <a:bodyPr lIns="0" tIns="0" rIns="0" bIns="0"/>
          <a:lstStyle/>
          <a:p>
            <a:pPr/>
          </a:p>
        </p:txBody>
      </p:sp>
      <p:sp>
        <p:nvSpPr>
          <p:cNvPr id="599" name="River"/>
          <p:cNvSpPr/>
          <p:nvPr/>
        </p:nvSpPr>
        <p:spPr>
          <a:xfrm>
            <a:off x="3002587" y="2727764"/>
            <a:ext cx="826728" cy="825501"/>
          </a:xfrm>
          <a:custGeom>
            <a:avLst/>
            <a:gdLst/>
            <a:ahLst/>
            <a:cxnLst>
              <a:cxn ang="0">
                <a:pos x="wd2" y="hd2"/>
              </a:cxn>
              <a:cxn ang="5400000">
                <a:pos x="wd2" y="hd2"/>
              </a:cxn>
              <a:cxn ang="10800000">
                <a:pos x="wd2" y="hd2"/>
              </a:cxn>
              <a:cxn ang="16200000">
                <a:pos x="wd2" y="hd2"/>
              </a:cxn>
            </a:cxnLst>
            <a:rect l="0" t="0" r="r" b="b"/>
            <a:pathLst>
              <a:path w="20137" h="21568" fill="norm" stroke="1" extrusionOk="0">
                <a:moveTo>
                  <a:pt x="9496" y="0"/>
                </a:moveTo>
                <a:cubicBezTo>
                  <a:pt x="9451" y="0"/>
                  <a:pt x="9440" y="80"/>
                  <a:pt x="9485" y="86"/>
                </a:cubicBezTo>
                <a:cubicBezTo>
                  <a:pt x="10244" y="237"/>
                  <a:pt x="13119" y="378"/>
                  <a:pt x="13758" y="1230"/>
                </a:cubicBezTo>
                <a:cubicBezTo>
                  <a:pt x="14311" y="1963"/>
                  <a:pt x="11009" y="2372"/>
                  <a:pt x="8344" y="3505"/>
                </a:cubicBezTo>
                <a:cubicBezTo>
                  <a:pt x="5499" y="4718"/>
                  <a:pt x="4439" y="6939"/>
                  <a:pt x="5504" y="8303"/>
                </a:cubicBezTo>
                <a:cubicBezTo>
                  <a:pt x="6570" y="9668"/>
                  <a:pt x="12015" y="11545"/>
                  <a:pt x="11075" y="13416"/>
                </a:cubicBezTo>
                <a:cubicBezTo>
                  <a:pt x="10135" y="15287"/>
                  <a:pt x="6566" y="15729"/>
                  <a:pt x="3434" y="17923"/>
                </a:cubicBezTo>
                <a:cubicBezTo>
                  <a:pt x="302" y="20118"/>
                  <a:pt x="0" y="21568"/>
                  <a:pt x="0" y="21568"/>
                </a:cubicBezTo>
                <a:lnTo>
                  <a:pt x="12371" y="21568"/>
                </a:lnTo>
                <a:cubicBezTo>
                  <a:pt x="13215" y="20851"/>
                  <a:pt x="14849" y="19670"/>
                  <a:pt x="16317" y="18651"/>
                </a:cubicBezTo>
                <a:cubicBezTo>
                  <a:pt x="18523" y="17120"/>
                  <a:pt x="21600" y="14381"/>
                  <a:pt x="19353" y="12014"/>
                </a:cubicBezTo>
                <a:cubicBezTo>
                  <a:pt x="16035" y="8531"/>
                  <a:pt x="10018" y="7796"/>
                  <a:pt x="10566" y="6152"/>
                </a:cubicBezTo>
                <a:cubicBezTo>
                  <a:pt x="11114" y="4507"/>
                  <a:pt x="17457" y="3457"/>
                  <a:pt x="16397" y="1365"/>
                </a:cubicBezTo>
                <a:cubicBezTo>
                  <a:pt x="15683" y="-32"/>
                  <a:pt x="11024" y="0"/>
                  <a:pt x="9496" y="0"/>
                </a:cubicBezTo>
                <a:close/>
                <a:moveTo>
                  <a:pt x="8475" y="987"/>
                </a:moveTo>
                <a:cubicBezTo>
                  <a:pt x="8394" y="987"/>
                  <a:pt x="8329" y="1056"/>
                  <a:pt x="8329" y="1142"/>
                </a:cubicBezTo>
                <a:cubicBezTo>
                  <a:pt x="8329" y="1228"/>
                  <a:pt x="8394" y="1299"/>
                  <a:pt x="8475" y="1299"/>
                </a:cubicBezTo>
                <a:lnTo>
                  <a:pt x="11653" y="1299"/>
                </a:lnTo>
                <a:cubicBezTo>
                  <a:pt x="11733" y="1299"/>
                  <a:pt x="11797" y="1228"/>
                  <a:pt x="11797" y="1142"/>
                </a:cubicBezTo>
                <a:cubicBezTo>
                  <a:pt x="11797" y="1056"/>
                  <a:pt x="11733" y="987"/>
                  <a:pt x="11653" y="987"/>
                </a:cubicBezTo>
                <a:lnTo>
                  <a:pt x="8475" y="987"/>
                </a:lnTo>
                <a:close/>
                <a:moveTo>
                  <a:pt x="7595" y="1708"/>
                </a:moveTo>
                <a:cubicBezTo>
                  <a:pt x="7515" y="1708"/>
                  <a:pt x="7449" y="1779"/>
                  <a:pt x="7449" y="1865"/>
                </a:cubicBezTo>
                <a:cubicBezTo>
                  <a:pt x="7449" y="1951"/>
                  <a:pt x="7515" y="2022"/>
                  <a:pt x="7595" y="2022"/>
                </a:cubicBezTo>
                <a:lnTo>
                  <a:pt x="10773" y="2022"/>
                </a:lnTo>
                <a:cubicBezTo>
                  <a:pt x="10853" y="2022"/>
                  <a:pt x="10917" y="1951"/>
                  <a:pt x="10917" y="1865"/>
                </a:cubicBezTo>
                <a:cubicBezTo>
                  <a:pt x="10917" y="1779"/>
                  <a:pt x="10853" y="1708"/>
                  <a:pt x="10773" y="1708"/>
                </a:cubicBezTo>
                <a:lnTo>
                  <a:pt x="7595" y="1708"/>
                </a:lnTo>
                <a:close/>
                <a:moveTo>
                  <a:pt x="13677" y="5105"/>
                </a:moveTo>
                <a:cubicBezTo>
                  <a:pt x="13572" y="5105"/>
                  <a:pt x="13481" y="5197"/>
                  <a:pt x="13481" y="5316"/>
                </a:cubicBezTo>
                <a:cubicBezTo>
                  <a:pt x="13481" y="5435"/>
                  <a:pt x="13567" y="5527"/>
                  <a:pt x="13677" y="5527"/>
                </a:cubicBezTo>
                <a:lnTo>
                  <a:pt x="17488" y="5527"/>
                </a:lnTo>
                <a:cubicBezTo>
                  <a:pt x="17599" y="5527"/>
                  <a:pt x="17685" y="5435"/>
                  <a:pt x="17685" y="5316"/>
                </a:cubicBezTo>
                <a:cubicBezTo>
                  <a:pt x="17685" y="5197"/>
                  <a:pt x="17599" y="5105"/>
                  <a:pt x="17488" y="5105"/>
                </a:cubicBezTo>
                <a:lnTo>
                  <a:pt x="13677" y="5105"/>
                </a:lnTo>
                <a:close/>
                <a:moveTo>
                  <a:pt x="12507" y="6103"/>
                </a:moveTo>
                <a:cubicBezTo>
                  <a:pt x="12397" y="6103"/>
                  <a:pt x="12311" y="6195"/>
                  <a:pt x="12311" y="6313"/>
                </a:cubicBezTo>
                <a:cubicBezTo>
                  <a:pt x="12311" y="6432"/>
                  <a:pt x="12397" y="6524"/>
                  <a:pt x="12507" y="6524"/>
                </a:cubicBezTo>
                <a:lnTo>
                  <a:pt x="16317" y="6524"/>
                </a:lnTo>
                <a:cubicBezTo>
                  <a:pt x="16422" y="6524"/>
                  <a:pt x="16513" y="6427"/>
                  <a:pt x="16513" y="6313"/>
                </a:cubicBezTo>
                <a:cubicBezTo>
                  <a:pt x="16513" y="6195"/>
                  <a:pt x="16427" y="6103"/>
                  <a:pt x="16317" y="6103"/>
                </a:cubicBezTo>
                <a:lnTo>
                  <a:pt x="12507" y="6103"/>
                </a:lnTo>
                <a:close/>
                <a:moveTo>
                  <a:pt x="13657" y="7095"/>
                </a:moveTo>
                <a:cubicBezTo>
                  <a:pt x="13546" y="7095"/>
                  <a:pt x="13462" y="7187"/>
                  <a:pt x="13462" y="7306"/>
                </a:cubicBezTo>
                <a:cubicBezTo>
                  <a:pt x="13462" y="7425"/>
                  <a:pt x="13546" y="7517"/>
                  <a:pt x="13657" y="7517"/>
                </a:cubicBezTo>
                <a:lnTo>
                  <a:pt x="17468" y="7517"/>
                </a:lnTo>
                <a:cubicBezTo>
                  <a:pt x="17579" y="7517"/>
                  <a:pt x="17664" y="7425"/>
                  <a:pt x="17664" y="7306"/>
                </a:cubicBezTo>
                <a:cubicBezTo>
                  <a:pt x="17664" y="7187"/>
                  <a:pt x="17579" y="7095"/>
                  <a:pt x="17468" y="7095"/>
                </a:cubicBezTo>
                <a:lnTo>
                  <a:pt x="13657" y="7095"/>
                </a:lnTo>
                <a:close/>
                <a:moveTo>
                  <a:pt x="3786" y="11502"/>
                </a:moveTo>
                <a:cubicBezTo>
                  <a:pt x="3650" y="11502"/>
                  <a:pt x="3539" y="11619"/>
                  <a:pt x="3539" y="11765"/>
                </a:cubicBezTo>
                <a:cubicBezTo>
                  <a:pt x="3539" y="11910"/>
                  <a:pt x="3650" y="12029"/>
                  <a:pt x="3786" y="12029"/>
                </a:cubicBezTo>
                <a:lnTo>
                  <a:pt x="7595" y="12029"/>
                </a:lnTo>
                <a:cubicBezTo>
                  <a:pt x="7731" y="12029"/>
                  <a:pt x="7842" y="11910"/>
                  <a:pt x="7842" y="11765"/>
                </a:cubicBezTo>
                <a:cubicBezTo>
                  <a:pt x="7842" y="11619"/>
                  <a:pt x="7731" y="11502"/>
                  <a:pt x="7595" y="11502"/>
                </a:cubicBezTo>
                <a:lnTo>
                  <a:pt x="3786" y="11502"/>
                </a:lnTo>
                <a:close/>
                <a:moveTo>
                  <a:pt x="5193" y="12796"/>
                </a:moveTo>
                <a:cubicBezTo>
                  <a:pt x="5058" y="12796"/>
                  <a:pt x="4947" y="12913"/>
                  <a:pt x="4947" y="13059"/>
                </a:cubicBezTo>
                <a:cubicBezTo>
                  <a:pt x="4947" y="13204"/>
                  <a:pt x="5058" y="13323"/>
                  <a:pt x="5193" y="13323"/>
                </a:cubicBezTo>
                <a:lnTo>
                  <a:pt x="9003" y="13323"/>
                </a:lnTo>
                <a:cubicBezTo>
                  <a:pt x="9138" y="13323"/>
                  <a:pt x="9249" y="13204"/>
                  <a:pt x="9249" y="13059"/>
                </a:cubicBezTo>
                <a:cubicBezTo>
                  <a:pt x="9249" y="12913"/>
                  <a:pt x="9138" y="12796"/>
                  <a:pt x="9003" y="12796"/>
                </a:cubicBezTo>
                <a:lnTo>
                  <a:pt x="5193" y="12796"/>
                </a:lnTo>
                <a:close/>
                <a:moveTo>
                  <a:pt x="3871" y="14090"/>
                </a:moveTo>
                <a:cubicBezTo>
                  <a:pt x="3735" y="14090"/>
                  <a:pt x="3624" y="14207"/>
                  <a:pt x="3624" y="14353"/>
                </a:cubicBezTo>
                <a:cubicBezTo>
                  <a:pt x="3624" y="14498"/>
                  <a:pt x="3735" y="14617"/>
                  <a:pt x="3871" y="14617"/>
                </a:cubicBezTo>
                <a:lnTo>
                  <a:pt x="7682" y="14617"/>
                </a:lnTo>
                <a:cubicBezTo>
                  <a:pt x="7817" y="14617"/>
                  <a:pt x="7927" y="14498"/>
                  <a:pt x="7927" y="14353"/>
                </a:cubicBezTo>
                <a:cubicBezTo>
                  <a:pt x="7927" y="14207"/>
                  <a:pt x="7817" y="14090"/>
                  <a:pt x="7682" y="14090"/>
                </a:cubicBezTo>
                <a:lnTo>
                  <a:pt x="3871" y="14090"/>
                </a:lnTo>
                <a:close/>
              </a:path>
            </a:pathLst>
          </a:custGeom>
          <a:solidFill>
            <a:srgbClr val="8179F5"/>
          </a:solidFill>
          <a:ln w="12700">
            <a:miter lim="400000"/>
          </a:ln>
        </p:spPr>
        <p:txBody>
          <a:bodyPr lIns="0" tIns="0" rIns="0" bIns="0"/>
          <a:lstStyle/>
          <a:p>
            <a:pPr/>
          </a:p>
        </p:txBody>
      </p:sp>
      <p:sp>
        <p:nvSpPr>
          <p:cNvPr id="600" name="Organization"/>
          <p:cNvSpPr/>
          <p:nvPr/>
        </p:nvSpPr>
        <p:spPr>
          <a:xfrm>
            <a:off x="1686997" y="3514133"/>
            <a:ext cx="825501" cy="709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4" y="0"/>
                </a:moveTo>
                <a:cubicBezTo>
                  <a:pt x="7706" y="0"/>
                  <a:pt x="7487" y="255"/>
                  <a:pt x="7487" y="566"/>
                </a:cubicBezTo>
                <a:lnTo>
                  <a:pt x="7487" y="3615"/>
                </a:lnTo>
                <a:cubicBezTo>
                  <a:pt x="7487" y="3926"/>
                  <a:pt x="7706" y="4181"/>
                  <a:pt x="7974" y="4181"/>
                </a:cubicBezTo>
                <a:lnTo>
                  <a:pt x="10530" y="4181"/>
                </a:lnTo>
                <a:lnTo>
                  <a:pt x="10530" y="7322"/>
                </a:lnTo>
                <a:lnTo>
                  <a:pt x="3210" y="7322"/>
                </a:lnTo>
                <a:cubicBezTo>
                  <a:pt x="3102" y="7322"/>
                  <a:pt x="3015" y="7425"/>
                  <a:pt x="3015" y="7550"/>
                </a:cubicBezTo>
                <a:lnTo>
                  <a:pt x="3015" y="10705"/>
                </a:lnTo>
                <a:lnTo>
                  <a:pt x="974" y="10705"/>
                </a:lnTo>
                <a:cubicBezTo>
                  <a:pt x="706" y="10705"/>
                  <a:pt x="487" y="10960"/>
                  <a:pt x="487" y="11271"/>
                </a:cubicBezTo>
                <a:lnTo>
                  <a:pt x="487" y="13737"/>
                </a:lnTo>
                <a:cubicBezTo>
                  <a:pt x="487" y="14049"/>
                  <a:pt x="706" y="14304"/>
                  <a:pt x="974" y="14304"/>
                </a:cubicBezTo>
                <a:lnTo>
                  <a:pt x="3015" y="14304"/>
                </a:lnTo>
                <a:lnTo>
                  <a:pt x="3015" y="17244"/>
                </a:lnTo>
                <a:lnTo>
                  <a:pt x="1350" y="17244"/>
                </a:lnTo>
                <a:cubicBezTo>
                  <a:pt x="1243" y="17244"/>
                  <a:pt x="1156" y="17345"/>
                  <a:pt x="1156" y="17470"/>
                </a:cubicBezTo>
                <a:lnTo>
                  <a:pt x="1156" y="19454"/>
                </a:lnTo>
                <a:lnTo>
                  <a:pt x="274" y="19454"/>
                </a:lnTo>
                <a:cubicBezTo>
                  <a:pt x="124" y="19454"/>
                  <a:pt x="0" y="19598"/>
                  <a:pt x="0" y="19773"/>
                </a:cubicBezTo>
                <a:lnTo>
                  <a:pt x="0" y="21281"/>
                </a:lnTo>
                <a:cubicBezTo>
                  <a:pt x="0" y="21456"/>
                  <a:pt x="124" y="21600"/>
                  <a:pt x="274" y="21600"/>
                </a:cubicBezTo>
                <a:lnTo>
                  <a:pt x="2579" y="21600"/>
                </a:lnTo>
                <a:cubicBezTo>
                  <a:pt x="2729" y="21600"/>
                  <a:pt x="2853" y="21456"/>
                  <a:pt x="2853" y="21281"/>
                </a:cubicBezTo>
                <a:lnTo>
                  <a:pt x="2853" y="19773"/>
                </a:lnTo>
                <a:cubicBezTo>
                  <a:pt x="2853" y="19599"/>
                  <a:pt x="2729" y="19454"/>
                  <a:pt x="2579" y="19454"/>
                </a:cubicBezTo>
                <a:lnTo>
                  <a:pt x="1697" y="19454"/>
                </a:lnTo>
                <a:lnTo>
                  <a:pt x="1697" y="18111"/>
                </a:lnTo>
                <a:cubicBezTo>
                  <a:pt x="1697" y="17987"/>
                  <a:pt x="1784" y="17885"/>
                  <a:pt x="1891" y="17885"/>
                </a:cubicBezTo>
                <a:lnTo>
                  <a:pt x="4629" y="17885"/>
                </a:lnTo>
                <a:cubicBezTo>
                  <a:pt x="4736" y="17885"/>
                  <a:pt x="4824" y="17987"/>
                  <a:pt x="4824" y="18111"/>
                </a:cubicBezTo>
                <a:lnTo>
                  <a:pt x="4824" y="19454"/>
                </a:lnTo>
                <a:lnTo>
                  <a:pt x="3941" y="19454"/>
                </a:lnTo>
                <a:cubicBezTo>
                  <a:pt x="3791" y="19454"/>
                  <a:pt x="3668" y="19598"/>
                  <a:pt x="3668" y="19773"/>
                </a:cubicBezTo>
                <a:lnTo>
                  <a:pt x="3668" y="21281"/>
                </a:lnTo>
                <a:cubicBezTo>
                  <a:pt x="3668" y="21456"/>
                  <a:pt x="3791" y="21600"/>
                  <a:pt x="3941" y="21600"/>
                </a:cubicBezTo>
                <a:lnTo>
                  <a:pt x="6247" y="21600"/>
                </a:lnTo>
                <a:cubicBezTo>
                  <a:pt x="6397" y="21600"/>
                  <a:pt x="6519" y="21456"/>
                  <a:pt x="6519" y="21281"/>
                </a:cubicBezTo>
                <a:lnTo>
                  <a:pt x="6519" y="19773"/>
                </a:lnTo>
                <a:cubicBezTo>
                  <a:pt x="6519" y="19599"/>
                  <a:pt x="6397" y="19454"/>
                  <a:pt x="6247" y="19454"/>
                </a:cubicBezTo>
                <a:lnTo>
                  <a:pt x="5365" y="19454"/>
                </a:lnTo>
                <a:lnTo>
                  <a:pt x="5365" y="17470"/>
                </a:lnTo>
                <a:cubicBezTo>
                  <a:pt x="5365" y="17345"/>
                  <a:pt x="5277" y="17244"/>
                  <a:pt x="5170" y="17244"/>
                </a:cubicBezTo>
                <a:lnTo>
                  <a:pt x="3556" y="17244"/>
                </a:lnTo>
                <a:lnTo>
                  <a:pt x="3556" y="14304"/>
                </a:lnTo>
                <a:lnTo>
                  <a:pt x="5549" y="14304"/>
                </a:lnTo>
                <a:cubicBezTo>
                  <a:pt x="5816" y="14304"/>
                  <a:pt x="6035" y="14049"/>
                  <a:pt x="6035" y="13737"/>
                </a:cubicBezTo>
                <a:lnTo>
                  <a:pt x="6035" y="11271"/>
                </a:lnTo>
                <a:cubicBezTo>
                  <a:pt x="6035" y="10960"/>
                  <a:pt x="5816" y="10705"/>
                  <a:pt x="5549" y="10705"/>
                </a:cubicBezTo>
                <a:lnTo>
                  <a:pt x="3556" y="10705"/>
                </a:lnTo>
                <a:lnTo>
                  <a:pt x="3556" y="8179"/>
                </a:lnTo>
                <a:cubicBezTo>
                  <a:pt x="3556" y="8055"/>
                  <a:pt x="3643" y="7951"/>
                  <a:pt x="3750" y="7951"/>
                </a:cubicBezTo>
                <a:lnTo>
                  <a:pt x="10530" y="7951"/>
                </a:lnTo>
                <a:lnTo>
                  <a:pt x="10530" y="10705"/>
                </a:lnTo>
                <a:lnTo>
                  <a:pt x="8513" y="10705"/>
                </a:lnTo>
                <a:cubicBezTo>
                  <a:pt x="8246" y="10705"/>
                  <a:pt x="8026" y="10960"/>
                  <a:pt x="8026" y="11271"/>
                </a:cubicBezTo>
                <a:lnTo>
                  <a:pt x="8026" y="13737"/>
                </a:lnTo>
                <a:cubicBezTo>
                  <a:pt x="8026" y="14049"/>
                  <a:pt x="8246" y="14304"/>
                  <a:pt x="8513" y="14304"/>
                </a:cubicBezTo>
                <a:lnTo>
                  <a:pt x="10530" y="14304"/>
                </a:lnTo>
                <a:lnTo>
                  <a:pt x="10530" y="17244"/>
                </a:lnTo>
                <a:lnTo>
                  <a:pt x="8890" y="17244"/>
                </a:lnTo>
                <a:cubicBezTo>
                  <a:pt x="8783" y="17244"/>
                  <a:pt x="8696" y="17345"/>
                  <a:pt x="8696" y="17470"/>
                </a:cubicBezTo>
                <a:lnTo>
                  <a:pt x="8696" y="19454"/>
                </a:lnTo>
                <a:lnTo>
                  <a:pt x="7790" y="19454"/>
                </a:lnTo>
                <a:cubicBezTo>
                  <a:pt x="7640" y="19454"/>
                  <a:pt x="7516" y="19598"/>
                  <a:pt x="7516" y="19773"/>
                </a:cubicBezTo>
                <a:lnTo>
                  <a:pt x="7516" y="21281"/>
                </a:lnTo>
                <a:cubicBezTo>
                  <a:pt x="7516" y="21456"/>
                  <a:pt x="7640" y="21600"/>
                  <a:pt x="7790" y="21600"/>
                </a:cubicBezTo>
                <a:lnTo>
                  <a:pt x="10095" y="21600"/>
                </a:lnTo>
                <a:cubicBezTo>
                  <a:pt x="10245" y="21600"/>
                  <a:pt x="10367" y="21456"/>
                  <a:pt x="10367" y="21281"/>
                </a:cubicBezTo>
                <a:lnTo>
                  <a:pt x="10367" y="19773"/>
                </a:lnTo>
                <a:cubicBezTo>
                  <a:pt x="10367" y="19599"/>
                  <a:pt x="10245" y="19454"/>
                  <a:pt x="10095" y="19454"/>
                </a:cubicBezTo>
                <a:lnTo>
                  <a:pt x="9237" y="19454"/>
                </a:lnTo>
                <a:lnTo>
                  <a:pt x="9237" y="18111"/>
                </a:lnTo>
                <a:cubicBezTo>
                  <a:pt x="9237" y="17987"/>
                  <a:pt x="9324" y="17885"/>
                  <a:pt x="9431" y="17885"/>
                </a:cubicBezTo>
                <a:lnTo>
                  <a:pt x="12169" y="17885"/>
                </a:lnTo>
                <a:cubicBezTo>
                  <a:pt x="12276" y="17885"/>
                  <a:pt x="12363" y="17987"/>
                  <a:pt x="12363" y="18111"/>
                </a:cubicBezTo>
                <a:lnTo>
                  <a:pt x="12363" y="19454"/>
                </a:lnTo>
                <a:lnTo>
                  <a:pt x="11505" y="19454"/>
                </a:lnTo>
                <a:cubicBezTo>
                  <a:pt x="11355" y="19454"/>
                  <a:pt x="11233" y="19599"/>
                  <a:pt x="11233" y="19773"/>
                </a:cubicBezTo>
                <a:lnTo>
                  <a:pt x="11233" y="21281"/>
                </a:lnTo>
                <a:cubicBezTo>
                  <a:pt x="11233" y="21456"/>
                  <a:pt x="11355" y="21600"/>
                  <a:pt x="11505" y="21600"/>
                </a:cubicBezTo>
                <a:lnTo>
                  <a:pt x="13810" y="21600"/>
                </a:lnTo>
                <a:cubicBezTo>
                  <a:pt x="13960" y="21600"/>
                  <a:pt x="14084" y="21456"/>
                  <a:pt x="14084" y="21281"/>
                </a:cubicBezTo>
                <a:lnTo>
                  <a:pt x="14084" y="19773"/>
                </a:lnTo>
                <a:cubicBezTo>
                  <a:pt x="14084" y="19599"/>
                  <a:pt x="13960" y="19454"/>
                  <a:pt x="13810" y="19454"/>
                </a:cubicBezTo>
                <a:lnTo>
                  <a:pt x="12904" y="19454"/>
                </a:lnTo>
                <a:lnTo>
                  <a:pt x="12904" y="17470"/>
                </a:lnTo>
                <a:cubicBezTo>
                  <a:pt x="12904" y="17345"/>
                  <a:pt x="12817" y="17244"/>
                  <a:pt x="12710" y="17244"/>
                </a:cubicBezTo>
                <a:lnTo>
                  <a:pt x="11070" y="17244"/>
                </a:lnTo>
                <a:lnTo>
                  <a:pt x="11070" y="14304"/>
                </a:lnTo>
                <a:lnTo>
                  <a:pt x="13087" y="14304"/>
                </a:lnTo>
                <a:cubicBezTo>
                  <a:pt x="13354" y="14304"/>
                  <a:pt x="13574" y="14049"/>
                  <a:pt x="13574" y="13737"/>
                </a:cubicBezTo>
                <a:lnTo>
                  <a:pt x="13574" y="11271"/>
                </a:lnTo>
                <a:cubicBezTo>
                  <a:pt x="13574" y="10960"/>
                  <a:pt x="13354" y="10705"/>
                  <a:pt x="13087" y="10705"/>
                </a:cubicBezTo>
                <a:lnTo>
                  <a:pt x="11070" y="10705"/>
                </a:lnTo>
                <a:lnTo>
                  <a:pt x="11070" y="7951"/>
                </a:lnTo>
                <a:lnTo>
                  <a:pt x="17850" y="7951"/>
                </a:lnTo>
                <a:cubicBezTo>
                  <a:pt x="17957" y="7951"/>
                  <a:pt x="18044" y="8055"/>
                  <a:pt x="18044" y="8179"/>
                </a:cubicBezTo>
                <a:lnTo>
                  <a:pt x="18044" y="10705"/>
                </a:lnTo>
                <a:lnTo>
                  <a:pt x="16051" y="10705"/>
                </a:lnTo>
                <a:cubicBezTo>
                  <a:pt x="15784" y="10705"/>
                  <a:pt x="15565" y="10960"/>
                  <a:pt x="15565" y="11271"/>
                </a:cubicBezTo>
                <a:lnTo>
                  <a:pt x="15565" y="13737"/>
                </a:lnTo>
                <a:cubicBezTo>
                  <a:pt x="15565" y="14049"/>
                  <a:pt x="15784" y="14304"/>
                  <a:pt x="16051" y="14304"/>
                </a:cubicBezTo>
                <a:lnTo>
                  <a:pt x="18044" y="14304"/>
                </a:lnTo>
                <a:lnTo>
                  <a:pt x="18044" y="17244"/>
                </a:lnTo>
                <a:lnTo>
                  <a:pt x="16430" y="17244"/>
                </a:lnTo>
                <a:cubicBezTo>
                  <a:pt x="16323" y="17244"/>
                  <a:pt x="16235" y="17345"/>
                  <a:pt x="16235" y="17470"/>
                </a:cubicBezTo>
                <a:lnTo>
                  <a:pt x="16235" y="19454"/>
                </a:lnTo>
                <a:lnTo>
                  <a:pt x="15353" y="19454"/>
                </a:lnTo>
                <a:cubicBezTo>
                  <a:pt x="15203" y="19454"/>
                  <a:pt x="15079" y="19599"/>
                  <a:pt x="15079" y="19773"/>
                </a:cubicBezTo>
                <a:lnTo>
                  <a:pt x="15079" y="21281"/>
                </a:lnTo>
                <a:cubicBezTo>
                  <a:pt x="15079" y="21456"/>
                  <a:pt x="15203" y="21600"/>
                  <a:pt x="15353" y="21600"/>
                </a:cubicBezTo>
                <a:lnTo>
                  <a:pt x="17659" y="21600"/>
                </a:lnTo>
                <a:cubicBezTo>
                  <a:pt x="17809" y="21600"/>
                  <a:pt x="17931" y="21456"/>
                  <a:pt x="17931" y="21281"/>
                </a:cubicBezTo>
                <a:lnTo>
                  <a:pt x="17931" y="19773"/>
                </a:lnTo>
                <a:cubicBezTo>
                  <a:pt x="17931" y="19599"/>
                  <a:pt x="17809" y="19454"/>
                  <a:pt x="17659" y="19454"/>
                </a:cubicBezTo>
                <a:lnTo>
                  <a:pt x="16776" y="19454"/>
                </a:lnTo>
                <a:lnTo>
                  <a:pt x="16776" y="18111"/>
                </a:lnTo>
                <a:cubicBezTo>
                  <a:pt x="16776" y="17987"/>
                  <a:pt x="16864" y="17885"/>
                  <a:pt x="16971" y="17885"/>
                </a:cubicBezTo>
                <a:lnTo>
                  <a:pt x="19709" y="17885"/>
                </a:lnTo>
                <a:cubicBezTo>
                  <a:pt x="19816" y="17885"/>
                  <a:pt x="19903" y="17987"/>
                  <a:pt x="19903" y="18111"/>
                </a:cubicBezTo>
                <a:lnTo>
                  <a:pt x="19903" y="19454"/>
                </a:lnTo>
                <a:lnTo>
                  <a:pt x="19021" y="19454"/>
                </a:lnTo>
                <a:cubicBezTo>
                  <a:pt x="18871" y="19454"/>
                  <a:pt x="18747" y="19599"/>
                  <a:pt x="18747" y="19773"/>
                </a:cubicBezTo>
                <a:lnTo>
                  <a:pt x="18747" y="21281"/>
                </a:lnTo>
                <a:cubicBezTo>
                  <a:pt x="18747" y="21456"/>
                  <a:pt x="18871" y="21600"/>
                  <a:pt x="19021" y="21600"/>
                </a:cubicBezTo>
                <a:lnTo>
                  <a:pt x="21326" y="21600"/>
                </a:lnTo>
                <a:cubicBezTo>
                  <a:pt x="21476" y="21600"/>
                  <a:pt x="21600" y="21456"/>
                  <a:pt x="21600" y="21281"/>
                </a:cubicBezTo>
                <a:lnTo>
                  <a:pt x="21600" y="19773"/>
                </a:lnTo>
                <a:cubicBezTo>
                  <a:pt x="21600" y="19599"/>
                  <a:pt x="21476" y="19454"/>
                  <a:pt x="21326" y="19454"/>
                </a:cubicBezTo>
                <a:lnTo>
                  <a:pt x="20444" y="19454"/>
                </a:lnTo>
                <a:lnTo>
                  <a:pt x="20444" y="17470"/>
                </a:lnTo>
                <a:cubicBezTo>
                  <a:pt x="20444" y="17345"/>
                  <a:pt x="20357" y="17244"/>
                  <a:pt x="20250" y="17244"/>
                </a:cubicBezTo>
                <a:lnTo>
                  <a:pt x="18585" y="17244"/>
                </a:lnTo>
                <a:lnTo>
                  <a:pt x="18585" y="14304"/>
                </a:lnTo>
                <a:lnTo>
                  <a:pt x="20626" y="14304"/>
                </a:lnTo>
                <a:cubicBezTo>
                  <a:pt x="20894" y="14304"/>
                  <a:pt x="21113" y="14049"/>
                  <a:pt x="21113" y="13737"/>
                </a:cubicBezTo>
                <a:lnTo>
                  <a:pt x="21113" y="11271"/>
                </a:lnTo>
                <a:cubicBezTo>
                  <a:pt x="21113" y="10960"/>
                  <a:pt x="20894" y="10705"/>
                  <a:pt x="20626" y="10705"/>
                </a:cubicBezTo>
                <a:lnTo>
                  <a:pt x="18585" y="10705"/>
                </a:lnTo>
                <a:lnTo>
                  <a:pt x="18585" y="7550"/>
                </a:lnTo>
                <a:cubicBezTo>
                  <a:pt x="18585" y="7425"/>
                  <a:pt x="18498" y="7322"/>
                  <a:pt x="18390" y="7322"/>
                </a:cubicBezTo>
                <a:lnTo>
                  <a:pt x="11070" y="7322"/>
                </a:lnTo>
                <a:lnTo>
                  <a:pt x="11070" y="4181"/>
                </a:lnTo>
                <a:lnTo>
                  <a:pt x="13626" y="4181"/>
                </a:lnTo>
                <a:cubicBezTo>
                  <a:pt x="13894" y="4181"/>
                  <a:pt x="14113" y="3926"/>
                  <a:pt x="14113" y="3615"/>
                </a:cubicBezTo>
                <a:lnTo>
                  <a:pt x="14113" y="566"/>
                </a:lnTo>
                <a:cubicBezTo>
                  <a:pt x="14113" y="255"/>
                  <a:pt x="13894" y="0"/>
                  <a:pt x="13626" y="0"/>
                </a:cubicBezTo>
                <a:lnTo>
                  <a:pt x="10800" y="0"/>
                </a:lnTo>
                <a:lnTo>
                  <a:pt x="7974" y="0"/>
                </a:lnTo>
                <a:close/>
              </a:path>
            </a:pathLst>
          </a:custGeom>
          <a:solidFill>
            <a:srgbClr val="8179F5"/>
          </a:solidFill>
          <a:ln w="12700">
            <a:miter lim="400000"/>
          </a:ln>
        </p:spPr>
        <p:txBody>
          <a:bodyPr lIns="0" tIns="0" rIns="0" bIns="0"/>
          <a:lstStyle/>
          <a:p>
            <a:pPr/>
          </a:p>
        </p:txBody>
      </p:sp>
      <p:sp>
        <p:nvSpPr>
          <p:cNvPr id="601" name="Shape"/>
          <p:cNvSpPr/>
          <p:nvPr/>
        </p:nvSpPr>
        <p:spPr>
          <a:xfrm>
            <a:off x="371408" y="2884138"/>
            <a:ext cx="825501" cy="660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37" y="0"/>
                </a:moveTo>
                <a:lnTo>
                  <a:pt x="10238" y="9218"/>
                </a:lnTo>
                <a:lnTo>
                  <a:pt x="8544" y="4627"/>
                </a:lnTo>
                <a:lnTo>
                  <a:pt x="5851" y="11929"/>
                </a:lnTo>
                <a:lnTo>
                  <a:pt x="4708" y="8828"/>
                </a:lnTo>
                <a:lnTo>
                  <a:pt x="0" y="21600"/>
                </a:lnTo>
                <a:lnTo>
                  <a:pt x="2287" y="21600"/>
                </a:lnTo>
                <a:lnTo>
                  <a:pt x="5672" y="21600"/>
                </a:lnTo>
                <a:lnTo>
                  <a:pt x="9416" y="21600"/>
                </a:lnTo>
                <a:lnTo>
                  <a:pt x="14803" y="21600"/>
                </a:lnTo>
                <a:lnTo>
                  <a:pt x="21600" y="21600"/>
                </a:lnTo>
                <a:lnTo>
                  <a:pt x="13637" y="0"/>
                </a:lnTo>
                <a:close/>
              </a:path>
            </a:pathLst>
          </a:custGeom>
          <a:solidFill>
            <a:srgbClr val="8179F5"/>
          </a:solidFill>
          <a:ln w="12700">
            <a:miter lim="400000"/>
          </a:ln>
        </p:spPr>
        <p:txBody>
          <a:bodyPr lIns="0" tIns="0" rIns="0" bIns="0"/>
          <a:lstStyle/>
          <a:p>
            <a:pPr/>
          </a:p>
        </p:txBody>
      </p:sp>
      <p:sp>
        <p:nvSpPr>
          <p:cNvPr id="602" name="Search"/>
          <p:cNvSpPr/>
          <p:nvPr/>
        </p:nvSpPr>
        <p:spPr>
          <a:xfrm>
            <a:off x="861054" y="1397732"/>
            <a:ext cx="704321" cy="825501"/>
          </a:xfrm>
          <a:custGeom>
            <a:avLst/>
            <a:gdLst/>
            <a:ahLst/>
            <a:cxnLst>
              <a:cxn ang="0">
                <a:pos x="wd2" y="hd2"/>
              </a:cxn>
              <a:cxn ang="5400000">
                <a:pos x="wd2" y="hd2"/>
              </a:cxn>
              <a:cxn ang="10800000">
                <a:pos x="wd2" y="hd2"/>
              </a:cxn>
              <a:cxn ang="16200000">
                <a:pos x="wd2" y="hd2"/>
              </a:cxn>
            </a:cxnLst>
            <a:rect l="0" t="0" r="r" b="b"/>
            <a:pathLst>
              <a:path w="20400" h="21502" fill="norm" stroke="1"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8179F5"/>
          </a:solidFill>
          <a:ln w="12700">
            <a:miter lim="400000"/>
          </a:ln>
        </p:spPr>
        <p:txBody>
          <a:bodyPr lIns="0" tIns="0" rIns="0" bIns="0"/>
          <a:lstStyle/>
          <a:p>
            <a:pPr/>
          </a:p>
        </p:txBody>
      </p:sp>
      <p:sp>
        <p:nvSpPr>
          <p:cNvPr id="603" name="Prompt Automation with Gen AI"/>
          <p:cNvSpPr txBox="1"/>
          <p:nvPr/>
        </p:nvSpPr>
        <p:spPr>
          <a:xfrm>
            <a:off x="7055601" y="3036538"/>
            <a:ext cx="945229"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200">
                <a:solidFill>
                  <a:srgbClr val="8179F5"/>
                </a:solidFill>
                <a:latin typeface="+mj-lt"/>
                <a:ea typeface="+mj-ea"/>
                <a:cs typeface="+mj-cs"/>
                <a:sym typeface="Helvetica"/>
              </a:defRPr>
            </a:lvl1pPr>
          </a:lstStyle>
          <a:p>
            <a:pPr/>
            <a:r>
              <a:t>Prompt Automation with Gen AI</a:t>
            </a:r>
          </a:p>
        </p:txBody>
      </p:sp>
      <p:grpSp>
        <p:nvGrpSpPr>
          <p:cNvPr id="607" name="Group"/>
          <p:cNvGrpSpPr/>
          <p:nvPr/>
        </p:nvGrpSpPr>
        <p:grpSpPr>
          <a:xfrm>
            <a:off x="7083715" y="2107882"/>
            <a:ext cx="889001" cy="889001"/>
            <a:chOff x="0" y="0"/>
            <a:chExt cx="889000" cy="889000"/>
          </a:xfrm>
        </p:grpSpPr>
        <p:pic>
          <p:nvPicPr>
            <p:cNvPr id="604" name="pasted-movie.png" descr="pasted-movie.png"/>
            <p:cNvPicPr>
              <a:picLocks noChangeAspect="1"/>
            </p:cNvPicPr>
            <p:nvPr/>
          </p:nvPicPr>
          <p:blipFill>
            <a:blip r:embed="rId3">
              <a:extLst/>
            </a:blip>
            <a:stretch>
              <a:fillRect/>
            </a:stretch>
          </p:blipFill>
          <p:spPr>
            <a:xfrm>
              <a:off x="0" y="0"/>
              <a:ext cx="889000" cy="889000"/>
            </a:xfrm>
            <a:prstGeom prst="rect">
              <a:avLst/>
            </a:prstGeom>
            <a:ln w="12700" cap="flat">
              <a:noFill/>
              <a:miter lim="400000"/>
            </a:ln>
            <a:effectLst/>
          </p:spPr>
        </p:pic>
        <p:pic>
          <p:nvPicPr>
            <p:cNvPr id="605" name="pasted-movie.png" descr="pasted-movie.png"/>
            <p:cNvPicPr>
              <a:picLocks noChangeAspect="1"/>
            </p:cNvPicPr>
            <p:nvPr/>
          </p:nvPicPr>
          <p:blipFill>
            <a:blip r:embed="rId3">
              <a:extLst/>
            </a:blip>
            <a:stretch>
              <a:fillRect/>
            </a:stretch>
          </p:blipFill>
          <p:spPr>
            <a:xfrm>
              <a:off x="567076" y="80614"/>
              <a:ext cx="254001" cy="254001"/>
            </a:xfrm>
            <a:prstGeom prst="rect">
              <a:avLst/>
            </a:prstGeom>
            <a:ln w="12700" cap="flat">
              <a:noFill/>
              <a:miter lim="400000"/>
            </a:ln>
            <a:effectLst/>
          </p:spPr>
        </p:pic>
        <p:pic>
          <p:nvPicPr>
            <p:cNvPr id="606" name="pasted-movie.png" descr="pasted-movie.png"/>
            <p:cNvPicPr>
              <a:picLocks noChangeAspect="1"/>
            </p:cNvPicPr>
            <p:nvPr/>
          </p:nvPicPr>
          <p:blipFill>
            <a:blip r:embed="rId3">
              <a:extLst/>
            </a:blip>
            <a:stretch>
              <a:fillRect/>
            </a:stretch>
          </p:blipFill>
          <p:spPr>
            <a:xfrm>
              <a:off x="75731" y="507417"/>
              <a:ext cx="254001" cy="2540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Rapid Quality and Accuracy in Outputs"/>
          <p:cNvSpPr txBox="1"/>
          <p:nvPr>
            <p:ph type="title"/>
          </p:nvPr>
        </p:nvSpPr>
        <p:spPr>
          <a:prstGeom prst="rect">
            <a:avLst/>
          </a:prstGeom>
        </p:spPr>
        <p:txBody>
          <a:bodyPr/>
          <a:lstStyle>
            <a:lvl1pPr defTabSz="676655">
              <a:defRPr sz="3108"/>
            </a:lvl1pPr>
          </a:lstStyle>
          <a:p>
            <a:pPr/>
            <a:r>
              <a:t>Rapid Quality and Accuracy in Outputs</a:t>
            </a:r>
          </a:p>
        </p:txBody>
      </p:sp>
      <p:sp>
        <p:nvSpPr>
          <p:cNvPr id="612" name="Personas | Benchmarking | Style Guides | Breakdown"/>
          <p:cNvSpPr txBox="1"/>
          <p:nvPr>
            <p:ph type="body" sz="quarter" idx="1"/>
          </p:nvPr>
        </p:nvSpPr>
        <p:spPr>
          <a:prstGeom prst="rect">
            <a:avLst/>
          </a:prstGeom>
        </p:spPr>
        <p:txBody>
          <a:bodyPr/>
          <a:lstStyle>
            <a:lvl1pPr>
              <a:defRPr b="0" sz="1100">
                <a:latin typeface="Helvetica Light"/>
                <a:ea typeface="Helvetica Light"/>
                <a:cs typeface="Helvetica Light"/>
                <a:sym typeface="Helvetica Light"/>
              </a:defRPr>
            </a:lvl1pPr>
          </a:lstStyle>
          <a:p>
            <a:pPr/>
            <a:r>
              <a:t>Personas | Benchmarking | Style Guides | Breakdown</a:t>
            </a:r>
          </a:p>
        </p:txBody>
      </p:sp>
      <p:sp>
        <p:nvSpPr>
          <p:cNvPr id="6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In This Section"/>
          <p:cNvSpPr txBox="1"/>
          <p:nvPr>
            <p:ph type="title"/>
          </p:nvPr>
        </p:nvSpPr>
        <p:spPr>
          <a:prstGeom prst="rect">
            <a:avLst/>
          </a:prstGeom>
        </p:spPr>
        <p:txBody>
          <a:bodyPr/>
          <a:lstStyle>
            <a:lvl1pPr defTabSz="822959">
              <a:defRPr sz="2520"/>
            </a:lvl1pPr>
          </a:lstStyle>
          <a:p>
            <a:pPr/>
            <a:r>
              <a:t>In This Section</a:t>
            </a:r>
          </a:p>
        </p:txBody>
      </p:sp>
      <p:sp>
        <p:nvSpPr>
          <p:cNvPr id="616" name="Apply the concept of personas to user story development and prompt engineering…"/>
          <p:cNvSpPr txBox="1"/>
          <p:nvPr>
            <p:ph type="body" idx="1"/>
          </p:nvPr>
        </p:nvSpPr>
        <p:spPr>
          <a:prstGeom prst="rect">
            <a:avLst/>
          </a:prstGeom>
        </p:spPr>
        <p:txBody>
          <a:bodyPr/>
          <a:lstStyle/>
          <a:p>
            <a:pPr/>
            <a:r>
              <a:t>Apply the concept of personas to user story development and prompt engineering </a:t>
            </a:r>
          </a:p>
          <a:p>
            <a:pPr/>
            <a:r>
              <a:t>Study quality benchmarks and how to use them in prompt-automated QA of GenAI outputs</a:t>
            </a:r>
          </a:p>
          <a:p>
            <a:pPr/>
            <a:r>
              <a:t>Apply style guides to the formatting and construction of prompts</a:t>
            </a:r>
          </a:p>
          <a:p>
            <a:pPr/>
            <a:r>
              <a:t>Decomposing GenAI features</a:t>
            </a:r>
          </a:p>
        </p:txBody>
      </p:sp>
      <p:sp>
        <p:nvSpPr>
          <p:cNvPr id="6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Personas and Generative AI"/>
          <p:cNvSpPr txBox="1"/>
          <p:nvPr>
            <p:ph type="title"/>
          </p:nvPr>
        </p:nvSpPr>
        <p:spPr>
          <a:prstGeom prst="rect">
            <a:avLst/>
          </a:prstGeom>
        </p:spPr>
        <p:txBody>
          <a:bodyPr/>
          <a:lstStyle>
            <a:lvl1pPr defTabSz="822959">
              <a:defRPr sz="2520"/>
            </a:lvl1pPr>
          </a:lstStyle>
          <a:p>
            <a:pPr/>
            <a:r>
              <a:t>Personas and Generative AI</a:t>
            </a:r>
          </a:p>
        </p:txBody>
      </p:sp>
      <p:sp>
        <p:nvSpPr>
          <p:cNvPr id="6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pasted-movie.png" descr="pasted-movie.png"/>
          <p:cNvPicPr>
            <a:picLocks noChangeAspect="1"/>
          </p:cNvPicPr>
          <p:nvPr/>
        </p:nvPicPr>
        <p:blipFill>
          <a:blip r:embed="rId3">
            <a:extLst/>
          </a:blip>
          <a:stretch>
            <a:fillRect/>
          </a:stretch>
        </p:blipFill>
        <p:spPr>
          <a:xfrm>
            <a:off x="5036599" y="1677160"/>
            <a:ext cx="3648535" cy="2070400"/>
          </a:xfrm>
          <a:prstGeom prst="rect">
            <a:avLst/>
          </a:prstGeom>
          <a:ln w="12700">
            <a:miter lim="400000"/>
          </a:ln>
        </p:spPr>
      </p:pic>
      <p:sp>
        <p:nvSpPr>
          <p:cNvPr id="624" name="Google Shape;181;p29"/>
          <p:cNvSpPr/>
          <p:nvPr/>
        </p:nvSpPr>
        <p:spPr>
          <a:xfrm>
            <a:off x="787400" y="883559"/>
            <a:ext cx="3657600" cy="3657601"/>
          </a:xfrm>
          <a:prstGeom prst="ellipse">
            <a:avLst/>
          </a:prstGeom>
          <a:solidFill>
            <a:srgbClr val="47A4EB"/>
          </a:solidFill>
          <a:ln w="12700">
            <a:miter lim="400000"/>
          </a:ln>
        </p:spPr>
        <p:txBody>
          <a:bodyPr lIns="0" tIns="0" rIns="0" bIns="0" anchor="ctr"/>
          <a:lstStyle/>
          <a:p>
            <a:pPr/>
          </a:p>
        </p:txBody>
      </p:sp>
      <p:sp>
        <p:nvSpPr>
          <p:cNvPr id="625" name="Google Shape;182;p29"/>
          <p:cNvSpPr/>
          <p:nvPr/>
        </p:nvSpPr>
        <p:spPr>
          <a:xfrm>
            <a:off x="2524700" y="792059"/>
            <a:ext cx="183001" cy="3840601"/>
          </a:xfrm>
          <a:prstGeom prst="rect">
            <a:avLst/>
          </a:prstGeom>
          <a:solidFill>
            <a:srgbClr val="FFFFFF"/>
          </a:solidFill>
          <a:ln w="12700">
            <a:miter lim="400000"/>
          </a:ln>
        </p:spPr>
        <p:txBody>
          <a:bodyPr lIns="0" tIns="0" rIns="0" bIns="0" anchor="ctr"/>
          <a:lstStyle/>
          <a:p>
            <a:pPr algn="ctr">
              <a:defRPr>
                <a:latin typeface="Helvetica Neue"/>
                <a:ea typeface="Helvetica Neue"/>
                <a:cs typeface="Helvetica Neue"/>
                <a:sym typeface="Helvetica Neue"/>
              </a:defRPr>
            </a:pPr>
          </a:p>
        </p:txBody>
      </p:sp>
      <p:sp>
        <p:nvSpPr>
          <p:cNvPr id="626" name="Google Shape;183;p29"/>
          <p:cNvSpPr/>
          <p:nvPr/>
        </p:nvSpPr>
        <p:spPr>
          <a:xfrm rot="7197961">
            <a:off x="2524605" y="792163"/>
            <a:ext cx="183189" cy="3840377"/>
          </a:xfrm>
          <a:prstGeom prst="rect">
            <a:avLst/>
          </a:prstGeom>
          <a:solidFill>
            <a:srgbClr val="FFFFFF"/>
          </a:solidFill>
          <a:ln w="12700">
            <a:miter lim="400000"/>
          </a:ln>
        </p:spPr>
        <p:txBody>
          <a:bodyPr lIns="0" tIns="0" rIns="0" bIns="0" anchor="ctr"/>
          <a:lstStyle/>
          <a:p>
            <a:pPr algn="ctr">
              <a:defRPr>
                <a:latin typeface="Helvetica Neue"/>
                <a:ea typeface="Helvetica Neue"/>
                <a:cs typeface="Helvetica Neue"/>
                <a:sym typeface="Helvetica Neue"/>
              </a:defRPr>
            </a:pPr>
          </a:p>
        </p:txBody>
      </p:sp>
      <p:sp>
        <p:nvSpPr>
          <p:cNvPr id="627" name="Google Shape;184;p29"/>
          <p:cNvSpPr/>
          <p:nvPr/>
        </p:nvSpPr>
        <p:spPr>
          <a:xfrm rot="14397166">
            <a:off x="2524521" y="792256"/>
            <a:ext cx="183339" cy="3840227"/>
          </a:xfrm>
          <a:prstGeom prst="rect">
            <a:avLst/>
          </a:prstGeom>
          <a:solidFill>
            <a:srgbClr val="FFFFFF"/>
          </a:solidFill>
          <a:ln w="12700">
            <a:miter lim="400000"/>
          </a:ln>
        </p:spPr>
        <p:txBody>
          <a:bodyPr lIns="0" tIns="0" rIns="0" bIns="0" anchor="ctr"/>
          <a:lstStyle/>
          <a:p>
            <a:pPr algn="ctr">
              <a:defRPr>
                <a:latin typeface="Helvetica Neue"/>
                <a:ea typeface="Helvetica Neue"/>
                <a:cs typeface="Helvetica Neue"/>
                <a:sym typeface="Helvetica Neue"/>
              </a:defRPr>
            </a:pPr>
          </a:p>
        </p:txBody>
      </p:sp>
      <p:sp>
        <p:nvSpPr>
          <p:cNvPr id="628" name="Google Shape;185;p29"/>
          <p:cNvSpPr txBox="1"/>
          <p:nvPr/>
        </p:nvSpPr>
        <p:spPr>
          <a:xfrm>
            <a:off x="1221500" y="1512109"/>
            <a:ext cx="1303201"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Attitude</a:t>
            </a:r>
          </a:p>
        </p:txBody>
      </p:sp>
      <p:sp>
        <p:nvSpPr>
          <p:cNvPr id="629" name="Google Shape;186;p29"/>
          <p:cNvSpPr txBox="1"/>
          <p:nvPr/>
        </p:nvSpPr>
        <p:spPr>
          <a:xfrm>
            <a:off x="2707699" y="1512109"/>
            <a:ext cx="1214701"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Skillset</a:t>
            </a:r>
          </a:p>
        </p:txBody>
      </p:sp>
      <p:sp>
        <p:nvSpPr>
          <p:cNvPr id="630" name="Google Shape;187;p29"/>
          <p:cNvSpPr txBox="1"/>
          <p:nvPr/>
        </p:nvSpPr>
        <p:spPr>
          <a:xfrm>
            <a:off x="667399" y="2532359"/>
            <a:ext cx="1423202"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Role</a:t>
            </a:r>
          </a:p>
        </p:txBody>
      </p:sp>
      <p:sp>
        <p:nvSpPr>
          <p:cNvPr id="631" name="Google Shape;188;p29"/>
          <p:cNvSpPr txBox="1"/>
          <p:nvPr/>
        </p:nvSpPr>
        <p:spPr>
          <a:xfrm>
            <a:off x="3021800" y="2532359"/>
            <a:ext cx="1423201"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Education</a:t>
            </a:r>
          </a:p>
        </p:txBody>
      </p:sp>
      <p:sp>
        <p:nvSpPr>
          <p:cNvPr id="632" name="Google Shape;189;p29"/>
          <p:cNvSpPr txBox="1"/>
          <p:nvPr/>
        </p:nvSpPr>
        <p:spPr>
          <a:xfrm>
            <a:off x="2707699" y="3552609"/>
            <a:ext cx="1303201"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Preferences</a:t>
            </a:r>
          </a:p>
        </p:txBody>
      </p:sp>
      <p:sp>
        <p:nvSpPr>
          <p:cNvPr id="633" name="Google Shape;190;p29"/>
          <p:cNvSpPr txBox="1"/>
          <p:nvPr/>
        </p:nvSpPr>
        <p:spPr>
          <a:xfrm>
            <a:off x="1221500" y="3552609"/>
            <a:ext cx="1303201" cy="3935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rgbClr val="FFFFFF"/>
                </a:solidFill>
                <a:latin typeface="Helvetica Neue"/>
                <a:ea typeface="Helvetica Neue"/>
                <a:cs typeface="Helvetica Neue"/>
                <a:sym typeface="Helvetica Neue"/>
              </a:defRPr>
            </a:lvl1pPr>
          </a:lstStyle>
          <a:p>
            <a:pPr/>
            <a:r>
              <a:t>Background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1" name="pasted-movie.png" descr="pasted-movie.png"/>
          <p:cNvPicPr>
            <a:picLocks noChangeAspect="1"/>
          </p:cNvPicPr>
          <p:nvPr/>
        </p:nvPicPr>
        <p:blipFill>
          <a:blip r:embed="rId3">
            <a:extLst/>
          </a:blip>
          <a:stretch>
            <a:fillRect/>
          </a:stretch>
        </p:blipFill>
        <p:spPr>
          <a:xfrm>
            <a:off x="5064435" y="1791924"/>
            <a:ext cx="3973941" cy="3389772"/>
          </a:xfrm>
          <a:prstGeom prst="rect">
            <a:avLst/>
          </a:prstGeom>
          <a:ln w="12700">
            <a:miter lim="400000"/>
          </a:ln>
        </p:spPr>
      </p:pic>
      <p:pic>
        <p:nvPicPr>
          <p:cNvPr id="282" name="unknown.png" descr="unknown.png"/>
          <p:cNvPicPr>
            <a:picLocks noChangeAspect="1"/>
          </p:cNvPicPr>
          <p:nvPr/>
        </p:nvPicPr>
        <p:blipFill>
          <a:blip r:embed="rId4">
            <a:extLst/>
          </a:blip>
          <a:stretch>
            <a:fillRect/>
          </a:stretch>
        </p:blipFill>
        <p:spPr>
          <a:xfrm>
            <a:off x="224113" y="4517140"/>
            <a:ext cx="407394" cy="306904"/>
          </a:xfrm>
          <a:prstGeom prst="rect">
            <a:avLst/>
          </a:prstGeom>
          <a:ln w="12700">
            <a:miter lim="400000"/>
          </a:ln>
        </p:spPr>
      </p:pic>
      <p:pic>
        <p:nvPicPr>
          <p:cNvPr id="283" name="unknown.png" descr="unknown.png"/>
          <p:cNvPicPr>
            <a:picLocks noChangeAspect="1"/>
          </p:cNvPicPr>
          <p:nvPr/>
        </p:nvPicPr>
        <p:blipFill>
          <a:blip r:embed="rId5">
            <a:extLst/>
          </a:blip>
          <a:stretch>
            <a:fillRect/>
          </a:stretch>
        </p:blipFill>
        <p:spPr>
          <a:xfrm>
            <a:off x="657538" y="4511115"/>
            <a:ext cx="1083379" cy="271402"/>
          </a:xfrm>
          <a:prstGeom prst="rect">
            <a:avLst/>
          </a:prstGeom>
          <a:ln w="12700">
            <a:miter lim="400000"/>
          </a:ln>
        </p:spPr>
      </p:pic>
      <p:pic>
        <p:nvPicPr>
          <p:cNvPr id="284" name="unknown.png" descr="unknown.png"/>
          <p:cNvPicPr>
            <a:picLocks noChangeAspect="1"/>
          </p:cNvPicPr>
          <p:nvPr/>
        </p:nvPicPr>
        <p:blipFill>
          <a:blip r:embed="rId6">
            <a:extLst/>
          </a:blip>
          <a:stretch>
            <a:fillRect/>
          </a:stretch>
        </p:blipFill>
        <p:spPr>
          <a:xfrm>
            <a:off x="1663463" y="4463670"/>
            <a:ext cx="965241" cy="318396"/>
          </a:xfrm>
          <a:prstGeom prst="rect">
            <a:avLst/>
          </a:prstGeom>
          <a:ln w="12700">
            <a:miter lim="400000"/>
          </a:ln>
        </p:spPr>
      </p:pic>
      <p:pic>
        <p:nvPicPr>
          <p:cNvPr id="285" name="unknown.png" descr="unknown.png"/>
          <p:cNvPicPr>
            <a:picLocks noChangeAspect="1"/>
          </p:cNvPicPr>
          <p:nvPr/>
        </p:nvPicPr>
        <p:blipFill>
          <a:blip r:embed="rId7">
            <a:extLst/>
          </a:blip>
          <a:stretch>
            <a:fillRect/>
          </a:stretch>
        </p:blipFill>
        <p:spPr>
          <a:xfrm>
            <a:off x="3660660" y="4438777"/>
            <a:ext cx="1083380" cy="368181"/>
          </a:xfrm>
          <a:prstGeom prst="rect">
            <a:avLst/>
          </a:prstGeom>
          <a:ln w="12700">
            <a:miter lim="400000"/>
          </a:ln>
        </p:spPr>
      </p:pic>
      <p:pic>
        <p:nvPicPr>
          <p:cNvPr id="286" name="unknown.png" descr="unknown.png"/>
          <p:cNvPicPr>
            <a:picLocks noChangeAspect="1"/>
          </p:cNvPicPr>
          <p:nvPr/>
        </p:nvPicPr>
        <p:blipFill>
          <a:blip r:embed="rId8">
            <a:extLst/>
          </a:blip>
          <a:stretch>
            <a:fillRect/>
          </a:stretch>
        </p:blipFill>
        <p:spPr>
          <a:xfrm>
            <a:off x="2994762" y="4493364"/>
            <a:ext cx="750941" cy="306904"/>
          </a:xfrm>
          <a:prstGeom prst="rect">
            <a:avLst/>
          </a:prstGeom>
          <a:ln w="12700">
            <a:miter lim="400000"/>
          </a:ln>
        </p:spPr>
      </p:pic>
      <p:pic>
        <p:nvPicPr>
          <p:cNvPr id="287" name="unknown.png" descr="unknown.png"/>
          <p:cNvPicPr>
            <a:picLocks noChangeAspect="1"/>
          </p:cNvPicPr>
          <p:nvPr/>
        </p:nvPicPr>
        <p:blipFill>
          <a:blip r:embed="rId9">
            <a:extLst/>
          </a:blip>
          <a:stretch>
            <a:fillRect/>
          </a:stretch>
        </p:blipFill>
        <p:spPr>
          <a:xfrm>
            <a:off x="2642763" y="4486502"/>
            <a:ext cx="337939" cy="306904"/>
          </a:xfrm>
          <a:prstGeom prst="rect">
            <a:avLst/>
          </a:prstGeom>
          <a:ln w="12700">
            <a:miter lim="400000"/>
          </a:ln>
        </p:spPr>
      </p:pic>
      <p:pic>
        <p:nvPicPr>
          <p:cNvPr id="288" name="unknown.png" descr="unknown.png"/>
          <p:cNvPicPr>
            <a:picLocks noChangeAspect="1"/>
          </p:cNvPicPr>
          <p:nvPr/>
        </p:nvPicPr>
        <p:blipFill>
          <a:blip r:embed="rId10">
            <a:extLst/>
          </a:blip>
          <a:stretch>
            <a:fillRect/>
          </a:stretch>
        </p:blipFill>
        <p:spPr>
          <a:xfrm>
            <a:off x="-69581" y="3861161"/>
            <a:ext cx="1391667" cy="584501"/>
          </a:xfrm>
          <a:prstGeom prst="rect">
            <a:avLst/>
          </a:prstGeom>
          <a:ln w="12700">
            <a:miter lim="400000"/>
          </a:ln>
        </p:spPr>
      </p:pic>
      <p:pic>
        <p:nvPicPr>
          <p:cNvPr id="289" name="unknown.png" descr="unknown.png"/>
          <p:cNvPicPr>
            <a:picLocks noChangeAspect="1"/>
          </p:cNvPicPr>
          <p:nvPr/>
        </p:nvPicPr>
        <p:blipFill>
          <a:blip r:embed="rId11">
            <a:extLst/>
          </a:blip>
          <a:stretch>
            <a:fillRect/>
          </a:stretch>
        </p:blipFill>
        <p:spPr>
          <a:xfrm>
            <a:off x="2374906" y="3996298"/>
            <a:ext cx="1021484" cy="314227"/>
          </a:xfrm>
          <a:prstGeom prst="rect">
            <a:avLst/>
          </a:prstGeom>
          <a:ln w="12700">
            <a:miter lim="400000"/>
          </a:ln>
        </p:spPr>
      </p:pic>
      <p:pic>
        <p:nvPicPr>
          <p:cNvPr id="290" name="pasted-movie.png" descr="pasted-movie.png"/>
          <p:cNvPicPr>
            <a:picLocks noChangeAspect="1"/>
          </p:cNvPicPr>
          <p:nvPr/>
        </p:nvPicPr>
        <p:blipFill>
          <a:blip r:embed="rId12">
            <a:extLst/>
          </a:blip>
          <a:stretch>
            <a:fillRect/>
          </a:stretch>
        </p:blipFill>
        <p:spPr>
          <a:xfrm>
            <a:off x="3719729" y="3974278"/>
            <a:ext cx="965241" cy="339815"/>
          </a:xfrm>
          <a:prstGeom prst="rect">
            <a:avLst/>
          </a:prstGeom>
          <a:ln w="12700">
            <a:miter lim="400000"/>
          </a:ln>
        </p:spPr>
      </p:pic>
      <p:pic>
        <p:nvPicPr>
          <p:cNvPr id="291" name="pasted-movie.png" descr="pasted-movie.png"/>
          <p:cNvPicPr>
            <a:picLocks noChangeAspect="1"/>
          </p:cNvPicPr>
          <p:nvPr/>
        </p:nvPicPr>
        <p:blipFill>
          <a:blip r:embed="rId13">
            <a:extLst/>
          </a:blip>
          <a:stretch>
            <a:fillRect/>
          </a:stretch>
        </p:blipFill>
        <p:spPr>
          <a:xfrm>
            <a:off x="1288491" y="3960095"/>
            <a:ext cx="763075" cy="368181"/>
          </a:xfrm>
          <a:prstGeom prst="rect">
            <a:avLst/>
          </a:prstGeom>
          <a:ln w="12700">
            <a:miter lim="400000"/>
          </a:ln>
        </p:spPr>
      </p:pic>
      <p:sp>
        <p:nvSpPr>
          <p:cNvPr id="292" name="Chris Leonard"/>
          <p:cNvSpPr txBox="1"/>
          <p:nvPr/>
        </p:nvSpPr>
        <p:spPr>
          <a:xfrm>
            <a:off x="3102105" y="696971"/>
            <a:ext cx="2939790"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3400">
                <a:latin typeface="+mj-lt"/>
                <a:ea typeface="+mj-ea"/>
                <a:cs typeface="+mj-cs"/>
                <a:sym typeface="Helvetica"/>
              </a:defRPr>
            </a:lvl1pPr>
          </a:lstStyle>
          <a:p>
            <a:pPr/>
            <a:r>
              <a:t>Chris Leonard</a:t>
            </a:r>
          </a:p>
        </p:txBody>
      </p:sp>
      <p:sp>
        <p:nvSpPr>
          <p:cNvPr id="293" name="Keynotes | Training | Executive Coaching | Facilitation | Consulting"/>
          <p:cNvSpPr txBox="1"/>
          <p:nvPr/>
        </p:nvSpPr>
        <p:spPr>
          <a:xfrm>
            <a:off x="2408961" y="1221802"/>
            <a:ext cx="4326078"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atin typeface="Helvetica Neue Light"/>
                <a:ea typeface="Helvetica Neue Light"/>
                <a:cs typeface="Helvetica Neue Light"/>
                <a:sym typeface="Helvetica Neue Light"/>
              </a:defRPr>
            </a:lvl1pPr>
          </a:lstStyle>
          <a:p>
            <a:pPr/>
            <a:r>
              <a:t>Keynotes | Training | Executive Coaching | Facilitation | Consulting </a:t>
            </a:r>
          </a:p>
        </p:txBody>
      </p:sp>
      <p:sp>
        <p:nvSpPr>
          <p:cNvPr id="294" name="De-overwhelming teams and leaders who are stuck, burned out, and falling behind."/>
          <p:cNvSpPr txBox="1"/>
          <p:nvPr/>
        </p:nvSpPr>
        <p:spPr>
          <a:xfrm>
            <a:off x="663094" y="2004854"/>
            <a:ext cx="4153624" cy="11337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500">
                <a:latin typeface="Helvetica Neue Light"/>
                <a:ea typeface="Helvetica Neue Light"/>
                <a:cs typeface="Helvetica Neue Light"/>
                <a:sym typeface="Helvetica Neue Light"/>
              </a:defRPr>
            </a:lvl1pPr>
          </a:lstStyle>
          <a:p>
            <a:pPr/>
            <a:r>
              <a:t>De-overwhelming teams and leaders who are stuck, burned out, and falling behind.</a:t>
            </a:r>
          </a:p>
        </p:txBody>
      </p:sp>
      <p:sp>
        <p:nvSpPr>
          <p:cNvPr id="295" name="Text"/>
          <p:cNvSpPr txBox="1"/>
          <p:nvPr/>
        </p:nvSpPr>
        <p:spPr>
          <a:xfrm>
            <a:off x="8754976" y="4700819"/>
            <a:ext cx="266182" cy="318396"/>
          </a:xfrm>
          <a:prstGeom prst="rect">
            <a:avLst/>
          </a:prstGeom>
          <a:ln w="12700">
            <a:miter lim="400000"/>
          </a:ln>
          <a:extLst>
            <a:ext uri="{C572A759-6A51-4108-AA02-DFA0A04FC94B}">
              <ma14:wrappingTextBoxFlag xmlns:ma14="http://schemas.microsoft.com/office/mac/drawingml/2011/main" val="1"/>
            </a:ext>
          </a:extLst>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Activity 1.3: Ideating Personas With Empathy Maps"/>
          <p:cNvSpPr txBox="1"/>
          <p:nvPr>
            <p:ph type="title"/>
          </p:nvPr>
        </p:nvSpPr>
        <p:spPr>
          <a:prstGeom prst="rect">
            <a:avLst/>
          </a:prstGeom>
        </p:spPr>
        <p:txBody>
          <a:bodyPr/>
          <a:lstStyle>
            <a:lvl1pPr defTabSz="822959">
              <a:defRPr sz="2520"/>
            </a:lvl1pPr>
          </a:lstStyle>
          <a:p>
            <a:pPr/>
            <a:r>
              <a:t>Activity 1.3: Ideating Personas With Empathy Maps</a:t>
            </a:r>
          </a:p>
        </p:txBody>
      </p:sp>
      <p:sp>
        <p:nvSpPr>
          <p:cNvPr id="6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9" name="Google Shape;192;p29"/>
          <p:cNvSpPr txBox="1"/>
          <p:nvPr/>
        </p:nvSpPr>
        <p:spPr>
          <a:xfrm>
            <a:off x="3371700" y="4056831"/>
            <a:ext cx="2400600" cy="39359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a:solidFill>
                  <a:schemeClr val="accent2">
                    <a:lumOff val="21764"/>
                  </a:schemeClr>
                </a:solidFill>
                <a:latin typeface="Helvetica Neue"/>
                <a:ea typeface="Helvetica Neue"/>
                <a:cs typeface="Helvetica Neue"/>
                <a:sym typeface="Helvetica Neue"/>
              </a:defRPr>
            </a:lvl1pPr>
          </a:lstStyle>
          <a:p>
            <a:pPr/>
            <a:r>
              <a:t>Empathy Map Canvas</a:t>
            </a:r>
          </a:p>
        </p:txBody>
      </p:sp>
      <p:pic>
        <p:nvPicPr>
          <p:cNvPr id="640" name="pasted-movie.png" descr="pasted-movie.png"/>
          <p:cNvPicPr>
            <a:picLocks noChangeAspect="1"/>
          </p:cNvPicPr>
          <p:nvPr/>
        </p:nvPicPr>
        <p:blipFill>
          <a:blip r:embed="rId3">
            <a:extLst/>
          </a:blip>
          <a:stretch>
            <a:fillRect/>
          </a:stretch>
        </p:blipFill>
        <p:spPr>
          <a:xfrm>
            <a:off x="1891398" y="1087486"/>
            <a:ext cx="5361204" cy="296852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tyle Guides"/>
          <p:cNvSpPr txBox="1"/>
          <p:nvPr>
            <p:ph type="title"/>
          </p:nvPr>
        </p:nvSpPr>
        <p:spPr>
          <a:prstGeom prst="rect">
            <a:avLst/>
          </a:prstGeom>
        </p:spPr>
        <p:txBody>
          <a:bodyPr/>
          <a:lstStyle>
            <a:lvl1pPr defTabSz="822959">
              <a:defRPr sz="2520"/>
            </a:lvl1pPr>
          </a:lstStyle>
          <a:p>
            <a:pPr/>
            <a:r>
              <a:t>Style Guides</a:t>
            </a:r>
          </a:p>
        </p:txBody>
      </p:sp>
      <p:sp>
        <p:nvSpPr>
          <p:cNvPr id="645" name="AaBbCc"/>
          <p:cNvSpPr txBox="1"/>
          <p:nvPr>
            <p:ph type="body" idx="1"/>
          </p:nvPr>
        </p:nvSpPr>
        <p:spPr>
          <a:xfrm>
            <a:off x="311699" y="688130"/>
            <a:ext cx="8520602" cy="2778824"/>
          </a:xfrm>
          <a:prstGeom prst="rect">
            <a:avLst/>
          </a:prstGeom>
        </p:spPr>
        <p:txBody>
          <a:bodyPr/>
          <a:lstStyle>
            <a:lvl1pPr marL="0" indent="0" defTabSz="822959">
              <a:buClrTx/>
              <a:buSzTx/>
              <a:buFontTx/>
              <a:buNone/>
              <a:defRPr sz="18000">
                <a:latin typeface="Times New Roman"/>
                <a:ea typeface="Times New Roman"/>
                <a:cs typeface="Times New Roman"/>
                <a:sym typeface="Times New Roman"/>
              </a:defRPr>
            </a:lvl1pPr>
          </a:lstStyle>
          <a:p>
            <a:pPr/>
            <a:r>
              <a:t>AaBbCc</a:t>
            </a:r>
          </a:p>
        </p:txBody>
      </p:sp>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7" name="pasted-movie.png" descr="pasted-movie.png"/>
          <p:cNvPicPr>
            <a:picLocks noChangeAspect="1"/>
          </p:cNvPicPr>
          <p:nvPr/>
        </p:nvPicPr>
        <p:blipFill>
          <a:blip r:embed="rId3">
            <a:extLst/>
          </a:blip>
          <a:stretch>
            <a:fillRect/>
          </a:stretch>
        </p:blipFill>
        <p:spPr>
          <a:xfrm>
            <a:off x="1115005" y="3432559"/>
            <a:ext cx="928459" cy="1223119"/>
          </a:xfrm>
          <a:prstGeom prst="rect">
            <a:avLst/>
          </a:prstGeom>
          <a:ln w="12700">
            <a:miter lim="400000"/>
          </a:ln>
        </p:spPr>
      </p:pic>
      <p:pic>
        <p:nvPicPr>
          <p:cNvPr id="648" name="Google Shape;241;p32" descr="Google Shape;241;p32"/>
          <p:cNvPicPr>
            <a:picLocks noChangeAspect="1"/>
          </p:cNvPicPr>
          <p:nvPr/>
        </p:nvPicPr>
        <p:blipFill>
          <a:blip r:embed="rId4">
            <a:extLst/>
          </a:blip>
          <a:stretch>
            <a:fillRect/>
          </a:stretch>
        </p:blipFill>
        <p:spPr>
          <a:xfrm>
            <a:off x="2274644" y="3378918"/>
            <a:ext cx="1662976" cy="1330401"/>
          </a:xfrm>
          <a:prstGeom prst="rect">
            <a:avLst/>
          </a:prstGeom>
          <a:ln w="12700">
            <a:miter lim="400000"/>
          </a:ln>
        </p:spPr>
      </p:pic>
      <p:pic>
        <p:nvPicPr>
          <p:cNvPr id="649" name="pasted-movie.png" descr="pasted-movie.png"/>
          <p:cNvPicPr>
            <a:picLocks noChangeAspect="1"/>
          </p:cNvPicPr>
          <p:nvPr/>
        </p:nvPicPr>
        <p:blipFill>
          <a:blip r:embed="rId5">
            <a:extLst/>
          </a:blip>
          <a:stretch>
            <a:fillRect/>
          </a:stretch>
        </p:blipFill>
        <p:spPr>
          <a:xfrm>
            <a:off x="4168799" y="3378918"/>
            <a:ext cx="1330401" cy="1330401"/>
          </a:xfrm>
          <a:prstGeom prst="rect">
            <a:avLst/>
          </a:prstGeom>
          <a:ln w="12700">
            <a:miter lim="400000"/>
          </a:ln>
        </p:spPr>
      </p:pic>
      <p:pic>
        <p:nvPicPr>
          <p:cNvPr id="650" name="pasted-movie.png" descr="pasted-movie.png"/>
          <p:cNvPicPr>
            <a:picLocks noChangeAspect="1"/>
          </p:cNvPicPr>
          <p:nvPr/>
        </p:nvPicPr>
        <p:blipFill>
          <a:blip r:embed="rId6">
            <a:extLst/>
          </a:blip>
          <a:stretch>
            <a:fillRect/>
          </a:stretch>
        </p:blipFill>
        <p:spPr>
          <a:xfrm>
            <a:off x="5472352" y="3379391"/>
            <a:ext cx="2556643" cy="132945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Decomposing AI Features"/>
          <p:cNvSpPr txBox="1"/>
          <p:nvPr>
            <p:ph type="title"/>
          </p:nvPr>
        </p:nvSpPr>
        <p:spPr>
          <a:prstGeom prst="rect">
            <a:avLst/>
          </a:prstGeom>
        </p:spPr>
        <p:txBody>
          <a:bodyPr/>
          <a:lstStyle>
            <a:lvl1pPr defTabSz="822959">
              <a:defRPr sz="2520"/>
            </a:lvl1pPr>
          </a:lstStyle>
          <a:p>
            <a:pPr/>
            <a:r>
              <a:t>Decomposing AI Features</a:t>
            </a:r>
          </a:p>
        </p:txBody>
      </p:sp>
      <p:sp>
        <p:nvSpPr>
          <p:cNvPr id="6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6" name="What constraint does the feature relieve?"/>
          <p:cNvSpPr/>
          <p:nvPr/>
        </p:nvSpPr>
        <p:spPr>
          <a:xfrm>
            <a:off x="1422974" y="1235821"/>
            <a:ext cx="6298052" cy="3166233"/>
          </a:xfrm>
          <a:prstGeom prst="rect">
            <a:avLst/>
          </a:prstGeom>
          <a:solidFill>
            <a:srgbClr val="FFFFFF"/>
          </a:solidFill>
          <a:ln w="63500">
            <a:solidFill>
              <a:srgbClr val="47A4EB"/>
            </a:solidFill>
            <a:custDash>
              <a:ds d="200000" sp="200000"/>
            </a:custDash>
            <a:miter lim="400000"/>
          </a:ln>
          <a:extLst>
            <a:ext uri="{C572A759-6A51-4108-AA02-DFA0A04FC94B}">
              <ma14:wrappingTextBoxFlag xmlns:ma14="http://schemas.microsoft.com/office/mac/drawingml/2011/main" val="1"/>
            </a:ext>
          </a:extLst>
        </p:spPr>
        <p:txBody>
          <a:bodyPr lIns="0" tIns="0" rIns="0" bIns="0"/>
          <a:lstStyle/>
          <a:p>
            <a:pPr algn="ctr">
              <a:defRPr sz="1600"/>
            </a:pPr>
          </a:p>
          <a:p>
            <a:pPr algn="ctr">
              <a:defRPr sz="1600"/>
            </a:pPr>
            <a:r>
              <a:t>What constraint does the feature relieve?</a:t>
            </a:r>
          </a:p>
        </p:txBody>
      </p:sp>
      <p:sp>
        <p:nvSpPr>
          <p:cNvPr id="657" name="Data Readiness"/>
          <p:cNvSpPr/>
          <p:nvPr/>
        </p:nvSpPr>
        <p:spPr>
          <a:xfrm>
            <a:off x="1577070" y="1820545"/>
            <a:ext cx="1752696" cy="2501425"/>
          </a:xfrm>
          <a:prstGeom prst="rect">
            <a:avLst/>
          </a:prstGeom>
          <a:solidFill>
            <a:srgbClr val="FFFFFF"/>
          </a:solidFill>
          <a:ln w="38100">
            <a:solidFill>
              <a:srgbClr val="4FD9C0"/>
            </a:solidFill>
            <a:prstDash val="sysDot"/>
            <a:miter lim="400000"/>
          </a:ln>
          <a:extLst>
            <a:ext uri="{C572A759-6A51-4108-AA02-DFA0A04FC94B}">
              <ma14:wrappingTextBoxFlag xmlns:ma14="http://schemas.microsoft.com/office/mac/drawingml/2011/main" val="1"/>
            </a:ext>
          </a:extLst>
        </p:spPr>
        <p:txBody>
          <a:bodyPr lIns="0" tIns="0" rIns="0" bIns="0"/>
          <a:lstStyle>
            <a:lvl1pPr algn="ctr">
              <a:defRPr sz="1300">
                <a:latin typeface="+mj-lt"/>
                <a:ea typeface="+mj-ea"/>
                <a:cs typeface="+mj-cs"/>
                <a:sym typeface="Helvetica"/>
              </a:defRPr>
            </a:lvl1pPr>
          </a:lstStyle>
          <a:p>
            <a:pPr/>
            <a:r>
              <a:t>Data Readiness</a:t>
            </a:r>
          </a:p>
        </p:txBody>
      </p:sp>
      <p:sp>
        <p:nvSpPr>
          <p:cNvPr id="658" name="Mapping &amp; Schema"/>
          <p:cNvSpPr/>
          <p:nvPr/>
        </p:nvSpPr>
        <p:spPr>
          <a:xfrm>
            <a:off x="2479634"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Mapping &amp; Schema</a:t>
            </a:r>
          </a:p>
        </p:txBody>
      </p:sp>
      <p:sp>
        <p:nvSpPr>
          <p:cNvPr id="659" name="Pipe-lines"/>
          <p:cNvSpPr/>
          <p:nvPr/>
        </p:nvSpPr>
        <p:spPr>
          <a:xfrm>
            <a:off x="1676785"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Pipe-lines</a:t>
            </a:r>
          </a:p>
        </p:txBody>
      </p:sp>
      <p:sp>
        <p:nvSpPr>
          <p:cNvPr id="660" name="Pipe-lines"/>
          <p:cNvSpPr/>
          <p:nvPr/>
        </p:nvSpPr>
        <p:spPr>
          <a:xfrm>
            <a:off x="1676785"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Pipe-lines</a:t>
            </a:r>
          </a:p>
        </p:txBody>
      </p:sp>
      <p:sp>
        <p:nvSpPr>
          <p:cNvPr id="661" name="Verifi-cation"/>
          <p:cNvSpPr/>
          <p:nvPr/>
        </p:nvSpPr>
        <p:spPr>
          <a:xfrm>
            <a:off x="2479634"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Verifi-cation </a:t>
            </a:r>
          </a:p>
        </p:txBody>
      </p:sp>
      <p:pic>
        <p:nvPicPr>
          <p:cNvPr id="662" name="pasted-movie.png" descr="pasted-movie.png"/>
          <p:cNvPicPr>
            <a:picLocks noChangeAspect="1"/>
          </p:cNvPicPr>
          <p:nvPr/>
        </p:nvPicPr>
        <p:blipFill>
          <a:blip r:embed="rId3">
            <a:extLst/>
          </a:blip>
          <a:stretch>
            <a:fillRect/>
          </a:stretch>
        </p:blipFill>
        <p:spPr>
          <a:xfrm>
            <a:off x="2072721" y="3708639"/>
            <a:ext cx="761394" cy="572701"/>
          </a:xfrm>
          <a:prstGeom prst="rect">
            <a:avLst/>
          </a:prstGeom>
          <a:ln w="12700">
            <a:miter lim="400000"/>
          </a:ln>
        </p:spPr>
      </p:pic>
      <p:sp>
        <p:nvSpPr>
          <p:cNvPr id="663" name="Line"/>
          <p:cNvSpPr/>
          <p:nvPr/>
        </p:nvSpPr>
        <p:spPr>
          <a:xfrm flipV="1">
            <a:off x="2028337" y="3826582"/>
            <a:ext cx="203201" cy="327834"/>
          </a:xfrm>
          <a:prstGeom prst="line">
            <a:avLst/>
          </a:prstGeom>
          <a:ln w="25400">
            <a:solidFill>
              <a:srgbClr val="E83924"/>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664" name="Process Automation"/>
          <p:cNvSpPr/>
          <p:nvPr/>
        </p:nvSpPr>
        <p:spPr>
          <a:xfrm>
            <a:off x="3432469" y="1820545"/>
            <a:ext cx="1752696" cy="2501425"/>
          </a:xfrm>
          <a:prstGeom prst="rect">
            <a:avLst/>
          </a:prstGeom>
          <a:solidFill>
            <a:srgbClr val="FFFFFF"/>
          </a:solidFill>
          <a:ln w="38100">
            <a:solidFill>
              <a:srgbClr val="4FD9C0"/>
            </a:solidFill>
            <a:prstDash val="sysDot"/>
            <a:miter lim="400000"/>
          </a:ln>
          <a:extLst>
            <a:ext uri="{C572A759-6A51-4108-AA02-DFA0A04FC94B}">
              <ma14:wrappingTextBoxFlag xmlns:ma14="http://schemas.microsoft.com/office/mac/drawingml/2011/main" val="1"/>
            </a:ext>
          </a:extLst>
        </p:spPr>
        <p:txBody>
          <a:bodyPr lIns="0" tIns="0" rIns="0" bIns="0"/>
          <a:lstStyle>
            <a:lvl1pPr algn="ctr">
              <a:defRPr sz="1300">
                <a:latin typeface="+mj-lt"/>
                <a:ea typeface="+mj-ea"/>
                <a:cs typeface="+mj-cs"/>
                <a:sym typeface="Helvetica"/>
              </a:defRPr>
            </a:lvl1pPr>
          </a:lstStyle>
          <a:p>
            <a:pPr/>
            <a:r>
              <a:t>Process Automation</a:t>
            </a:r>
          </a:p>
        </p:txBody>
      </p:sp>
      <p:sp>
        <p:nvSpPr>
          <p:cNvPr id="665" name="API Creation"/>
          <p:cNvSpPr/>
          <p:nvPr/>
        </p:nvSpPr>
        <p:spPr>
          <a:xfrm>
            <a:off x="3510026"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API Creation</a:t>
            </a:r>
          </a:p>
        </p:txBody>
      </p:sp>
      <p:sp>
        <p:nvSpPr>
          <p:cNvPr id="666" name="Field En-forcement"/>
          <p:cNvSpPr/>
          <p:nvPr/>
        </p:nvSpPr>
        <p:spPr>
          <a:xfrm>
            <a:off x="4335033"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Field En-forcement</a:t>
            </a:r>
          </a:p>
        </p:txBody>
      </p:sp>
      <p:sp>
        <p:nvSpPr>
          <p:cNvPr id="667" name="Back end Integration"/>
          <p:cNvSpPr/>
          <p:nvPr/>
        </p:nvSpPr>
        <p:spPr>
          <a:xfrm>
            <a:off x="3510026"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100">
                <a:solidFill>
                  <a:srgbClr val="FEFDFC"/>
                </a:solidFill>
                <a:latin typeface="+mj-lt"/>
                <a:ea typeface="+mj-ea"/>
                <a:cs typeface="+mj-cs"/>
                <a:sym typeface="Helvetica"/>
              </a:defRPr>
            </a:lvl1pPr>
          </a:lstStyle>
          <a:p>
            <a:pPr/>
            <a:r>
              <a:t>Back end Integration</a:t>
            </a:r>
          </a:p>
        </p:txBody>
      </p:sp>
      <p:sp>
        <p:nvSpPr>
          <p:cNvPr id="668" name="Decision Auto-mation"/>
          <p:cNvSpPr/>
          <p:nvPr/>
        </p:nvSpPr>
        <p:spPr>
          <a:xfrm>
            <a:off x="4335033"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100">
                <a:solidFill>
                  <a:srgbClr val="FEFDFC"/>
                </a:solidFill>
                <a:latin typeface="+mj-lt"/>
                <a:ea typeface="+mj-ea"/>
                <a:cs typeface="+mj-cs"/>
                <a:sym typeface="Helvetica"/>
              </a:defRPr>
            </a:lvl1pPr>
          </a:lstStyle>
          <a:p>
            <a:pPr/>
            <a:r>
              <a:t>Decision Auto-mation</a:t>
            </a:r>
          </a:p>
        </p:txBody>
      </p:sp>
      <p:sp>
        <p:nvSpPr>
          <p:cNvPr id="669" name="Prompt Automation"/>
          <p:cNvSpPr/>
          <p:nvPr/>
        </p:nvSpPr>
        <p:spPr>
          <a:xfrm>
            <a:off x="5286271" y="1820545"/>
            <a:ext cx="1752696" cy="2501425"/>
          </a:xfrm>
          <a:prstGeom prst="rect">
            <a:avLst/>
          </a:prstGeom>
          <a:solidFill>
            <a:srgbClr val="FFFFFF"/>
          </a:solidFill>
          <a:ln w="38100">
            <a:solidFill>
              <a:srgbClr val="4FD9C0"/>
            </a:solidFill>
            <a:prstDash val="sysDot"/>
            <a:miter lim="400000"/>
          </a:ln>
          <a:extLst>
            <a:ext uri="{C572A759-6A51-4108-AA02-DFA0A04FC94B}">
              <ma14:wrappingTextBoxFlag xmlns:ma14="http://schemas.microsoft.com/office/mac/drawingml/2011/main" val="1"/>
            </a:ext>
          </a:extLst>
        </p:spPr>
        <p:txBody>
          <a:bodyPr lIns="0" tIns="0" rIns="0" bIns="0"/>
          <a:lstStyle>
            <a:lvl1pPr algn="ctr">
              <a:defRPr sz="1300">
                <a:latin typeface="+mj-lt"/>
                <a:ea typeface="+mj-ea"/>
                <a:cs typeface="+mj-cs"/>
                <a:sym typeface="Helvetica"/>
              </a:defRPr>
            </a:lvl1pPr>
          </a:lstStyle>
          <a:p>
            <a:pPr/>
            <a:r>
              <a:t>Prompt Automation</a:t>
            </a:r>
          </a:p>
        </p:txBody>
      </p:sp>
      <p:pic>
        <p:nvPicPr>
          <p:cNvPr id="670" name="pasted-movie.png" descr="pasted-movie.png"/>
          <p:cNvPicPr>
            <a:picLocks noChangeAspect="1"/>
          </p:cNvPicPr>
          <p:nvPr/>
        </p:nvPicPr>
        <p:blipFill>
          <a:blip r:embed="rId4">
            <a:extLst/>
          </a:blip>
          <a:stretch>
            <a:fillRect/>
          </a:stretch>
        </p:blipFill>
        <p:spPr>
          <a:xfrm>
            <a:off x="6915525" y="1337871"/>
            <a:ext cx="762001" cy="663099"/>
          </a:xfrm>
          <a:prstGeom prst="rect">
            <a:avLst/>
          </a:prstGeom>
          <a:ln w="12700">
            <a:miter lim="400000"/>
          </a:ln>
        </p:spPr>
      </p:pic>
      <p:sp>
        <p:nvSpPr>
          <p:cNvPr id="671" name="Quality Bench-marks"/>
          <p:cNvSpPr/>
          <p:nvPr/>
        </p:nvSpPr>
        <p:spPr>
          <a:xfrm>
            <a:off x="5375999"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Quality Bench-marks</a:t>
            </a:r>
          </a:p>
        </p:txBody>
      </p:sp>
      <p:sp>
        <p:nvSpPr>
          <p:cNvPr id="672" name="Factory"/>
          <p:cNvSpPr/>
          <p:nvPr/>
        </p:nvSpPr>
        <p:spPr>
          <a:xfrm>
            <a:off x="3878713" y="3709239"/>
            <a:ext cx="860208" cy="57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2" y="8796"/>
                </a:lnTo>
                <a:lnTo>
                  <a:pt x="12542"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8179F5"/>
          </a:solidFill>
          <a:ln w="12700">
            <a:miter lim="400000"/>
          </a:ln>
        </p:spPr>
        <p:txBody>
          <a:bodyPr lIns="0" tIns="0" rIns="0" bIns="0"/>
          <a:lstStyle/>
          <a:p>
            <a:pPr/>
          </a:p>
        </p:txBody>
      </p:sp>
      <p:sp>
        <p:nvSpPr>
          <p:cNvPr id="673" name="Simple Prompting"/>
          <p:cNvSpPr/>
          <p:nvPr/>
        </p:nvSpPr>
        <p:spPr>
          <a:xfrm>
            <a:off x="6190432" y="2091034"/>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Simple Prompting</a:t>
            </a:r>
          </a:p>
        </p:txBody>
      </p:sp>
      <p:sp>
        <p:nvSpPr>
          <p:cNvPr id="674" name="Style Guide"/>
          <p:cNvSpPr/>
          <p:nvPr/>
        </p:nvSpPr>
        <p:spPr>
          <a:xfrm>
            <a:off x="5375999"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Style Guide</a:t>
            </a:r>
          </a:p>
        </p:txBody>
      </p:sp>
      <p:sp>
        <p:nvSpPr>
          <p:cNvPr id="675" name="Template"/>
          <p:cNvSpPr/>
          <p:nvPr/>
        </p:nvSpPr>
        <p:spPr>
          <a:xfrm>
            <a:off x="6199410" y="2899836"/>
            <a:ext cx="762001" cy="762001"/>
          </a:xfrm>
          <a:prstGeom prst="rect">
            <a:avLst/>
          </a:prstGeom>
          <a:solidFill>
            <a:srgbClr val="8179F5"/>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sz="1200">
                <a:solidFill>
                  <a:srgbClr val="FEFDFC"/>
                </a:solidFill>
                <a:latin typeface="+mj-lt"/>
                <a:ea typeface="+mj-ea"/>
                <a:cs typeface="+mj-cs"/>
                <a:sym typeface="Helvetica"/>
              </a:defRPr>
            </a:lvl1pPr>
          </a:lstStyle>
          <a:p>
            <a:pPr/>
            <a:r>
              <a:t>Template</a:t>
            </a:r>
          </a:p>
        </p:txBody>
      </p:sp>
      <p:grpSp>
        <p:nvGrpSpPr>
          <p:cNvPr id="679" name="Group"/>
          <p:cNvGrpSpPr/>
          <p:nvPr/>
        </p:nvGrpSpPr>
        <p:grpSpPr>
          <a:xfrm>
            <a:off x="5889569" y="3708639"/>
            <a:ext cx="571501" cy="571501"/>
            <a:chOff x="0" y="0"/>
            <a:chExt cx="571500" cy="571500"/>
          </a:xfrm>
        </p:grpSpPr>
        <p:pic>
          <p:nvPicPr>
            <p:cNvPr id="676" name="pasted-movie.png" descr="pasted-movie.png"/>
            <p:cNvPicPr>
              <a:picLocks noChangeAspect="1"/>
            </p:cNvPicPr>
            <p:nvPr/>
          </p:nvPicPr>
          <p:blipFill>
            <a:blip r:embed="rId5">
              <a:extLst/>
            </a:blip>
            <a:stretch>
              <a:fillRect/>
            </a:stretch>
          </p:blipFill>
          <p:spPr>
            <a:xfrm>
              <a:off x="0" y="0"/>
              <a:ext cx="571500" cy="571500"/>
            </a:xfrm>
            <a:prstGeom prst="rect">
              <a:avLst/>
            </a:prstGeom>
            <a:ln w="12700" cap="flat">
              <a:noFill/>
              <a:miter lim="400000"/>
            </a:ln>
            <a:effectLst/>
          </p:spPr>
        </p:pic>
        <p:pic>
          <p:nvPicPr>
            <p:cNvPr id="677" name="pasted-movie.png" descr="pasted-movie.png"/>
            <p:cNvPicPr>
              <a:picLocks noChangeAspect="1"/>
            </p:cNvPicPr>
            <p:nvPr/>
          </p:nvPicPr>
          <p:blipFill>
            <a:blip r:embed="rId5">
              <a:extLst/>
            </a:blip>
            <a:stretch>
              <a:fillRect/>
            </a:stretch>
          </p:blipFill>
          <p:spPr>
            <a:xfrm>
              <a:off x="364549" y="51823"/>
              <a:ext cx="163286" cy="163287"/>
            </a:xfrm>
            <a:prstGeom prst="rect">
              <a:avLst/>
            </a:prstGeom>
            <a:ln w="12700" cap="flat">
              <a:noFill/>
              <a:miter lim="400000"/>
            </a:ln>
            <a:effectLst/>
          </p:spPr>
        </p:pic>
        <p:pic>
          <p:nvPicPr>
            <p:cNvPr id="678" name="pasted-movie.png" descr="pasted-movie.png"/>
            <p:cNvPicPr>
              <a:picLocks noChangeAspect="1"/>
            </p:cNvPicPr>
            <p:nvPr/>
          </p:nvPicPr>
          <p:blipFill>
            <a:blip r:embed="rId5">
              <a:extLst/>
            </a:blip>
            <a:stretch>
              <a:fillRect/>
            </a:stretch>
          </p:blipFill>
          <p:spPr>
            <a:xfrm>
              <a:off x="48684" y="326197"/>
              <a:ext cx="163287" cy="1632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Quality Benchmarking"/>
          <p:cNvSpPr txBox="1"/>
          <p:nvPr>
            <p:ph type="title"/>
          </p:nvPr>
        </p:nvSpPr>
        <p:spPr>
          <a:prstGeom prst="rect">
            <a:avLst/>
          </a:prstGeom>
        </p:spPr>
        <p:txBody>
          <a:bodyPr/>
          <a:lstStyle>
            <a:lvl1pPr defTabSz="822959">
              <a:defRPr sz="2520"/>
            </a:lvl1pPr>
          </a:lstStyle>
          <a:p>
            <a:pPr/>
            <a:r>
              <a:t>Quality Benchmarking</a:t>
            </a:r>
          </a:p>
        </p:txBody>
      </p:sp>
      <p:sp>
        <p:nvSpPr>
          <p:cNvPr id="6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5" name="Rectangle"/>
          <p:cNvSpPr/>
          <p:nvPr/>
        </p:nvSpPr>
        <p:spPr>
          <a:xfrm>
            <a:off x="2190750" y="1447444"/>
            <a:ext cx="4762500" cy="2586014"/>
          </a:xfrm>
          <a:prstGeom prst="rect">
            <a:avLst/>
          </a:prstGeom>
          <a:solidFill>
            <a:srgbClr val="FFFFFF"/>
          </a:solidFill>
          <a:ln w="25400">
            <a:solidFill>
              <a:srgbClr val="4FD9C0"/>
            </a:solidFill>
            <a:custDash>
              <a:ds d="200000" sp="200000"/>
            </a:custDash>
            <a:miter lim="400000"/>
          </a:ln>
        </p:spPr>
        <p:txBody>
          <a:bodyPr lIns="0" tIns="0" rIns="0" bIns="0"/>
          <a:lstStyle/>
          <a:p>
            <a:pPr/>
          </a:p>
        </p:txBody>
      </p:sp>
      <p:sp>
        <p:nvSpPr>
          <p:cNvPr id="686" name="Effectiveness"/>
          <p:cNvSpPr/>
          <p:nvPr/>
        </p:nvSpPr>
        <p:spPr>
          <a:xfrm>
            <a:off x="2357759" y="2085908"/>
            <a:ext cx="1356257" cy="78259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solidFill>
                  <a:srgbClr val="FFFFFF"/>
                </a:solidFill>
              </a:defRPr>
            </a:lvl1pPr>
          </a:lstStyle>
          <a:p>
            <a:pPr/>
            <a:r>
              <a:t>Effectiveness</a:t>
            </a:r>
          </a:p>
        </p:txBody>
      </p:sp>
      <p:sp>
        <p:nvSpPr>
          <p:cNvPr id="687" name="Efficiency"/>
          <p:cNvSpPr/>
          <p:nvPr/>
        </p:nvSpPr>
        <p:spPr>
          <a:xfrm>
            <a:off x="3893872" y="2085908"/>
            <a:ext cx="1356256" cy="78259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solidFill>
                  <a:srgbClr val="FFFFFF"/>
                </a:solidFill>
              </a:defRPr>
            </a:lvl1pPr>
          </a:lstStyle>
          <a:p>
            <a:pPr/>
            <a:r>
              <a:t>Efficiency</a:t>
            </a:r>
          </a:p>
        </p:txBody>
      </p:sp>
      <p:sp>
        <p:nvSpPr>
          <p:cNvPr id="688" name="Satisfaction"/>
          <p:cNvSpPr/>
          <p:nvPr/>
        </p:nvSpPr>
        <p:spPr>
          <a:xfrm>
            <a:off x="5429984" y="2085908"/>
            <a:ext cx="1356257" cy="78259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solidFill>
                  <a:srgbClr val="FFFFFF"/>
                </a:solidFill>
              </a:defRPr>
            </a:lvl1pPr>
          </a:lstStyle>
          <a:p>
            <a:pPr/>
            <a:r>
              <a:t>Satisfaction</a:t>
            </a:r>
          </a:p>
        </p:txBody>
      </p:sp>
      <p:sp>
        <p:nvSpPr>
          <p:cNvPr id="689" name="Freedom from Risk"/>
          <p:cNvSpPr/>
          <p:nvPr/>
        </p:nvSpPr>
        <p:spPr>
          <a:xfrm>
            <a:off x="3125815" y="3054949"/>
            <a:ext cx="1356257" cy="782590"/>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solidFill>
                  <a:srgbClr val="FFFFFF"/>
                </a:solidFill>
              </a:defRPr>
            </a:lvl1pPr>
          </a:lstStyle>
          <a:p>
            <a:pPr/>
            <a:r>
              <a:t>Freedom from Risk</a:t>
            </a:r>
          </a:p>
        </p:txBody>
      </p:sp>
      <p:sp>
        <p:nvSpPr>
          <p:cNvPr id="690" name="Context Coverage"/>
          <p:cNvSpPr/>
          <p:nvPr/>
        </p:nvSpPr>
        <p:spPr>
          <a:xfrm>
            <a:off x="4661928" y="3054949"/>
            <a:ext cx="1356257" cy="782590"/>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a:solidFill>
                  <a:srgbClr val="FFFFFF"/>
                </a:solidFill>
              </a:defRPr>
            </a:lvl1pPr>
          </a:lstStyle>
          <a:p>
            <a:pPr/>
            <a:r>
              <a:t>Context Coverage</a:t>
            </a:r>
          </a:p>
        </p:txBody>
      </p:sp>
      <p:sp>
        <p:nvSpPr>
          <p:cNvPr id="691" name="Google Shape;192;p29"/>
          <p:cNvSpPr txBox="1"/>
          <p:nvPr/>
        </p:nvSpPr>
        <p:spPr>
          <a:xfrm>
            <a:off x="3188975" y="1560257"/>
            <a:ext cx="2766050" cy="41825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600">
                <a:solidFill>
                  <a:schemeClr val="accent2">
                    <a:lumOff val="21764"/>
                  </a:schemeClr>
                </a:solidFill>
                <a:latin typeface="Helvetica Neue"/>
                <a:ea typeface="Helvetica Neue"/>
                <a:cs typeface="Helvetica Neue"/>
                <a:sym typeface="Helvetica Neue"/>
              </a:defRPr>
            </a:lvl1pPr>
          </a:lstStyle>
          <a:p>
            <a:pPr/>
            <a:r>
              <a:t>AI System Quality in Use</a:t>
            </a:r>
          </a:p>
        </p:txBody>
      </p:sp>
      <p:pic>
        <p:nvPicPr>
          <p:cNvPr id="692" name="pasted-movie.png" descr="pasted-movie.png"/>
          <p:cNvPicPr>
            <a:picLocks noChangeAspect="1"/>
          </p:cNvPicPr>
          <p:nvPr/>
        </p:nvPicPr>
        <p:blipFill>
          <a:blip r:embed="rId3">
            <a:extLst/>
          </a:blip>
          <a:stretch>
            <a:fillRect/>
          </a:stretch>
        </p:blipFill>
        <p:spPr>
          <a:xfrm>
            <a:off x="7648745" y="3394409"/>
            <a:ext cx="1094311" cy="1006766"/>
          </a:xfrm>
          <a:prstGeom prst="rect">
            <a:avLst/>
          </a:prstGeom>
          <a:ln w="12700">
            <a:miter lim="400000"/>
          </a:ln>
        </p:spPr>
      </p:pic>
      <p:sp>
        <p:nvSpPr>
          <p:cNvPr id="693" name="ISO/IEC 25059:2023"/>
          <p:cNvSpPr txBox="1"/>
          <p:nvPr/>
        </p:nvSpPr>
        <p:spPr>
          <a:xfrm>
            <a:off x="7648745" y="4434449"/>
            <a:ext cx="1094311" cy="25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800">
                <a:latin typeface="+mj-lt"/>
                <a:ea typeface="+mj-ea"/>
                <a:cs typeface="+mj-cs"/>
                <a:sym typeface="Helvetica"/>
              </a:defRPr>
            </a:lvl1pPr>
          </a:lstStyle>
          <a:p>
            <a:pPr/>
            <a:r>
              <a:t>ISO/IEC 25059:2023</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Activity 1.4: Write a Quality Benchmark"/>
          <p:cNvSpPr txBox="1"/>
          <p:nvPr>
            <p:ph type="title"/>
          </p:nvPr>
        </p:nvSpPr>
        <p:spPr>
          <a:prstGeom prst="rect">
            <a:avLst/>
          </a:prstGeom>
        </p:spPr>
        <p:txBody>
          <a:bodyPr/>
          <a:lstStyle>
            <a:lvl1pPr defTabSz="822959">
              <a:defRPr sz="2520"/>
            </a:lvl1pPr>
          </a:lstStyle>
          <a:p>
            <a:pPr/>
            <a:r>
              <a:t>Activity 1.4: Write a Quality Benchmark</a:t>
            </a:r>
          </a:p>
        </p:txBody>
      </p:sp>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pasted-movie.png" descr="pasted-movie.png"/>
          <p:cNvPicPr>
            <a:picLocks noChangeAspect="1"/>
          </p:cNvPicPr>
          <p:nvPr/>
        </p:nvPicPr>
        <p:blipFill>
          <a:blip r:embed="rId3">
            <a:extLst/>
          </a:blip>
          <a:stretch>
            <a:fillRect/>
          </a:stretch>
        </p:blipFill>
        <p:spPr>
          <a:xfrm>
            <a:off x="1415251" y="1071668"/>
            <a:ext cx="6313498" cy="349453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Day One Wrap Up"/>
          <p:cNvSpPr txBox="1"/>
          <p:nvPr>
            <p:ph type="title"/>
          </p:nvPr>
        </p:nvSpPr>
        <p:spPr>
          <a:prstGeom prst="rect">
            <a:avLst/>
          </a:prstGeom>
        </p:spPr>
        <p:txBody>
          <a:bodyPr/>
          <a:lstStyle>
            <a:lvl1pPr defTabSz="822959">
              <a:defRPr sz="2520">
                <a:latin typeface="+mj-lt"/>
                <a:ea typeface="+mj-ea"/>
                <a:cs typeface="+mj-cs"/>
                <a:sym typeface="Helvetica"/>
              </a:defRPr>
            </a:lvl1pPr>
          </a:lstStyle>
          <a:p>
            <a:pPr/>
            <a:r>
              <a:t>Day One Wrap Up</a:t>
            </a:r>
          </a:p>
        </p:txBody>
      </p:sp>
      <p:sp>
        <p:nvSpPr>
          <p:cNvPr id="704" name="At this point you can:…"/>
          <p:cNvSpPr txBox="1"/>
          <p:nvPr>
            <p:ph type="body" idx="1"/>
          </p:nvPr>
        </p:nvSpPr>
        <p:spPr>
          <a:prstGeom prst="rect">
            <a:avLst/>
          </a:prstGeom>
        </p:spPr>
        <p:txBody>
          <a:bodyPr/>
          <a:lstStyle/>
          <a:p>
            <a:pPr marL="0" indent="0">
              <a:buClrTx/>
              <a:buSzTx/>
              <a:buFontTx/>
              <a:buNone/>
            </a:pPr>
            <a:r>
              <a:t>At this point you can:</a:t>
            </a:r>
          </a:p>
          <a:p>
            <a:pPr>
              <a:defRPr b="0">
                <a:latin typeface="Helvetica Light"/>
                <a:ea typeface="Helvetica Light"/>
                <a:cs typeface="Helvetica Light"/>
                <a:sym typeface="Helvetica Light"/>
              </a:defRPr>
            </a:pPr>
            <a:r>
              <a:t>Identify risks &amp; false assumptions in an AI initiative’s business case</a:t>
            </a:r>
          </a:p>
          <a:p>
            <a:pPr>
              <a:defRPr b="0">
                <a:latin typeface="Helvetica Light"/>
                <a:ea typeface="Helvetica Light"/>
                <a:cs typeface="Helvetica Light"/>
                <a:sym typeface="Helvetica Light"/>
              </a:defRPr>
            </a:pPr>
            <a:r>
              <a:t>Raise and manage data dependencies using the hierarchy of needs as a map to data readiness</a:t>
            </a:r>
          </a:p>
          <a:p>
            <a:pPr>
              <a:defRPr b="0">
                <a:latin typeface="Helvetica Light"/>
                <a:ea typeface="Helvetica Light"/>
                <a:cs typeface="Helvetica Light"/>
                <a:sym typeface="Helvetica Light"/>
              </a:defRPr>
            </a:pPr>
            <a:r>
              <a:t>Translate data readiness gaps into feature definitions for tory mapping</a:t>
            </a:r>
          </a:p>
          <a:p>
            <a:pPr>
              <a:defRPr b="0">
                <a:latin typeface="Helvetica Light"/>
                <a:ea typeface="Helvetica Light"/>
                <a:cs typeface="Helvetica Light"/>
                <a:sym typeface="Helvetica Light"/>
              </a:defRPr>
            </a:pPr>
            <a:r>
              <a:t>Align an AI initiative’s roadmap around relieving s series of key constraints</a:t>
            </a:r>
          </a:p>
        </p:txBody>
      </p:sp>
      <p:sp>
        <p:nvSpPr>
          <p:cNvPr id="7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End of Day One"/>
          <p:cNvSpPr txBox="1"/>
          <p:nvPr>
            <p:ph type="title"/>
          </p:nvPr>
        </p:nvSpPr>
        <p:spPr>
          <a:prstGeom prst="rect">
            <a:avLst/>
          </a:prstGeom>
        </p:spPr>
        <p:txBody>
          <a:bodyPr/>
          <a:lstStyle/>
          <a:p>
            <a:pPr/>
            <a:r>
              <a:t>End of Day One</a:t>
            </a:r>
          </a:p>
        </p:txBody>
      </p:sp>
      <p:sp>
        <p:nvSpPr>
          <p:cNvPr id="7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Google Shape;63;p14"/>
          <p:cNvSpPr txBox="1"/>
          <p:nvPr>
            <p:ph type="title"/>
          </p:nvPr>
        </p:nvSpPr>
        <p:spPr>
          <a:xfrm>
            <a:off x="1259349" y="151199"/>
            <a:ext cx="7985702" cy="572702"/>
          </a:xfrm>
          <a:prstGeom prst="rect">
            <a:avLst/>
          </a:prstGeom>
        </p:spPr>
        <p:txBody>
          <a:bodyPr/>
          <a:lstStyle>
            <a:lvl1pPr>
              <a:defRPr sz="2500"/>
            </a:lvl1pPr>
          </a:lstStyle>
          <a:p>
            <a:pPr/>
            <a:r>
              <a:t>Our Learning Objectives</a:t>
            </a:r>
          </a:p>
        </p:txBody>
      </p:sp>
      <p:sp>
        <p:nvSpPr>
          <p:cNvPr id="300" name="Google Shape;64;p14"/>
          <p:cNvSpPr txBox="1"/>
          <p:nvPr>
            <p:ph type="body" idx="1"/>
          </p:nvPr>
        </p:nvSpPr>
        <p:spPr>
          <a:xfrm>
            <a:off x="311699" y="920799"/>
            <a:ext cx="8520602" cy="3648001"/>
          </a:xfrm>
          <a:prstGeom prst="rect">
            <a:avLst/>
          </a:prstGeom>
        </p:spPr>
        <p:txBody>
          <a:bodyPr/>
          <a:lstStyle/>
          <a:p>
            <a:pPr marL="228600" indent="-228600">
              <a:spcBef>
                <a:spcPts val="1200"/>
              </a:spcBef>
              <a:buClr>
                <a:srgbClr val="070303"/>
              </a:buClr>
              <a:buAutoNum type="arabicPeriod" startAt="1"/>
              <a:defRPr b="0"/>
            </a:pPr>
            <a:r>
              <a:t>Effectively predict and adapt AI initiative program and project plans</a:t>
            </a:r>
          </a:p>
          <a:p>
            <a:pPr marL="228600" indent="-228600">
              <a:spcBef>
                <a:spcPts val="1200"/>
              </a:spcBef>
              <a:buClr>
                <a:srgbClr val="070303"/>
              </a:buClr>
              <a:buAutoNum type="arabicPeriod" startAt="1"/>
              <a:defRPr b="0"/>
            </a:pPr>
            <a:r>
              <a:t>Apply key concepts of AI products: data, models, ethics, and prompt automation</a:t>
            </a:r>
          </a:p>
          <a:p>
            <a:pPr marL="228600" indent="-228600">
              <a:spcBef>
                <a:spcPts val="1200"/>
              </a:spcBef>
              <a:buClr>
                <a:srgbClr val="070303"/>
              </a:buClr>
              <a:buAutoNum type="arabicPeriod" startAt="1"/>
              <a:defRPr b="0"/>
            </a:pPr>
            <a:r>
              <a:t>Identify success factors for managing AI initiatives like quality benchmarks, rapid iteration, and cost &amp; risk management</a:t>
            </a:r>
          </a:p>
          <a:p>
            <a:pPr marL="228600" indent="-228600">
              <a:spcBef>
                <a:spcPts val="1200"/>
              </a:spcBef>
              <a:buClr>
                <a:srgbClr val="070303"/>
              </a:buClr>
              <a:buAutoNum type="arabicPeriod" startAt="1"/>
              <a:defRPr b="0"/>
            </a:pPr>
            <a:r>
              <a:t>Manage the common risks of AI product development with proven tactics from real AI initiatives</a:t>
            </a:r>
          </a:p>
          <a:p>
            <a:pPr marL="228600" indent="-228600">
              <a:spcBef>
                <a:spcPts val="1200"/>
              </a:spcBef>
              <a:buClr>
                <a:srgbClr val="070303"/>
              </a:buClr>
              <a:buAutoNum type="arabicPeriod" startAt="1"/>
              <a:defRPr b="0"/>
            </a:pPr>
            <a:r>
              <a:t>Discover and mitigate the most common risks that stall and sidetrack major AI product development</a:t>
            </a:r>
          </a:p>
        </p:txBody>
      </p:sp>
      <p:sp>
        <p:nvSpPr>
          <p:cNvPr id="301"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About this Course"/>
          <p:cNvSpPr txBox="1"/>
          <p:nvPr>
            <p:ph type="title"/>
          </p:nvPr>
        </p:nvSpPr>
        <p:spPr>
          <a:prstGeom prst="rect">
            <a:avLst/>
          </a:prstGeom>
        </p:spPr>
        <p:txBody>
          <a:bodyPr/>
          <a:lstStyle>
            <a:lvl1pPr defTabSz="822959">
              <a:defRPr sz="2520"/>
            </a:lvl1pPr>
          </a:lstStyle>
          <a:p>
            <a:pPr/>
            <a:r>
              <a:t>About this Course</a:t>
            </a:r>
          </a:p>
        </p:txBody>
      </p:sp>
      <p:sp>
        <p:nvSpPr>
          <p:cNvPr id="306" name="Who Are We?…"/>
          <p:cNvSpPr txBox="1"/>
          <p:nvPr>
            <p:ph type="body" sz="half" idx="1"/>
          </p:nvPr>
        </p:nvSpPr>
        <p:spPr>
          <a:prstGeom prst="rect">
            <a:avLst/>
          </a:prstGeom>
        </p:spPr>
        <p:txBody>
          <a:bodyPr/>
          <a:lstStyle/>
          <a:p>
            <a:pPr marL="0" indent="139700">
              <a:buSzTx/>
              <a:buNone/>
              <a:defRPr>
                <a:solidFill>
                  <a:srgbClr val="070303"/>
                </a:solidFill>
              </a:defRPr>
            </a:pPr>
            <a:r>
              <a:t>Who Are We?</a:t>
            </a:r>
          </a:p>
          <a:p>
            <a:pPr>
              <a:buClr>
                <a:srgbClr val="070303"/>
              </a:buClr>
              <a:defRPr b="0">
                <a:solidFill>
                  <a:srgbClr val="070303"/>
                </a:solidFill>
              </a:defRPr>
            </a:pPr>
            <a:r>
              <a:t>Names, roles, employers, locations</a:t>
            </a:r>
          </a:p>
          <a:p>
            <a:pPr>
              <a:buClr>
                <a:srgbClr val="070303"/>
              </a:buClr>
              <a:defRPr b="0">
                <a:solidFill>
                  <a:srgbClr val="070303"/>
                </a:solidFill>
              </a:defRPr>
            </a:pPr>
            <a:r>
              <a:t>Our goals</a:t>
            </a:r>
          </a:p>
          <a:p>
            <a:pPr>
              <a:buClr>
                <a:srgbClr val="070303"/>
              </a:buClr>
              <a:defRPr b="0">
                <a:solidFill>
                  <a:srgbClr val="070303"/>
                </a:solidFill>
              </a:defRPr>
            </a:pPr>
            <a:r>
              <a:t>Our experiences</a:t>
            </a:r>
          </a:p>
          <a:p>
            <a:pPr marL="0" indent="139700">
              <a:buSzTx/>
              <a:buNone/>
              <a:defRPr>
                <a:solidFill>
                  <a:srgbClr val="070303"/>
                </a:solidFill>
              </a:defRPr>
            </a:pPr>
          </a:p>
          <a:p>
            <a:pPr marL="0" indent="139700">
              <a:buSzTx/>
              <a:buNone/>
              <a:defRPr>
                <a:solidFill>
                  <a:srgbClr val="070303"/>
                </a:solidFill>
              </a:defRPr>
            </a:pPr>
          </a:p>
          <a:p>
            <a:pPr marL="0" indent="139700">
              <a:buSzTx/>
              <a:buNone/>
              <a:defRPr>
                <a:solidFill>
                  <a:srgbClr val="070303"/>
                </a:solidFill>
              </a:defRPr>
            </a:pPr>
            <a:r>
              <a:t>Three Ways We Will Learn</a:t>
            </a:r>
          </a:p>
          <a:p>
            <a:pPr>
              <a:buClr>
                <a:srgbClr val="070303"/>
              </a:buClr>
              <a:defRPr b="0">
                <a:solidFill>
                  <a:srgbClr val="070303"/>
                </a:solidFill>
              </a:defRPr>
            </a:pPr>
            <a:r>
              <a:t>Exposition - Slides, Video</a:t>
            </a:r>
          </a:p>
          <a:p>
            <a:pPr>
              <a:buClr>
                <a:srgbClr val="070303"/>
              </a:buClr>
              <a:defRPr b="0">
                <a:solidFill>
                  <a:srgbClr val="070303"/>
                </a:solidFill>
              </a:defRPr>
            </a:pPr>
            <a:r>
              <a:t>Activities - Miro, AI Tool of your choice</a:t>
            </a:r>
          </a:p>
          <a:p>
            <a:pPr>
              <a:buClr>
                <a:srgbClr val="070303"/>
              </a:buClr>
              <a:defRPr b="0">
                <a:solidFill>
                  <a:srgbClr val="070303"/>
                </a:solidFill>
              </a:defRPr>
            </a:pPr>
            <a:r>
              <a:t>Discussion - Voice, Zoom Chat, Poll</a:t>
            </a:r>
          </a:p>
        </p:txBody>
      </p:sp>
      <p:sp>
        <p:nvSpPr>
          <p:cNvPr id="307" name="Google Shape;26;p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0" indent="139700">
              <a:buSzTx/>
              <a:buNone/>
              <a:defRPr sz="1400">
                <a:solidFill>
                  <a:srgbClr val="070303"/>
                </a:solidFill>
              </a:defRPr>
            </a:pPr>
            <a:r>
              <a:t>Learning Together</a:t>
            </a:r>
          </a:p>
          <a:p>
            <a:pPr indent="-317500">
              <a:buClr>
                <a:srgbClr val="070303"/>
              </a:buClr>
              <a:buSzPts val="1400"/>
              <a:defRPr b="0" sz="1400">
                <a:solidFill>
                  <a:srgbClr val="070303"/>
                </a:solidFill>
              </a:defRPr>
            </a:pPr>
            <a:r>
              <a:t>Instructor Expectations</a:t>
            </a:r>
          </a:p>
          <a:p>
            <a:pPr indent="-317500">
              <a:buClr>
                <a:srgbClr val="070303"/>
              </a:buClr>
              <a:buSzPts val="1400"/>
              <a:defRPr b="0" sz="1400">
                <a:solidFill>
                  <a:srgbClr val="070303"/>
                </a:solidFill>
              </a:defRPr>
            </a:pPr>
            <a:r>
              <a:t>PMI Expectations</a:t>
            </a:r>
          </a:p>
          <a:p>
            <a:pPr indent="-317500">
              <a:buClr>
                <a:srgbClr val="070303"/>
              </a:buClr>
              <a:buSzPts val="1400"/>
              <a:defRPr b="0" sz="1400">
                <a:solidFill>
                  <a:srgbClr val="070303"/>
                </a:solidFill>
              </a:defRPr>
            </a:pPr>
            <a:r>
              <a:t>Our Learning &amp; Working Agreement</a:t>
            </a:r>
          </a:p>
          <a:p>
            <a:pPr marL="0" indent="0">
              <a:buClrTx/>
              <a:buSzTx/>
              <a:buFontTx/>
              <a:buNone/>
              <a:defRPr sz="1400">
                <a:solidFill>
                  <a:srgbClr val="070303"/>
                </a:solidFill>
              </a:defRPr>
            </a:pPr>
          </a:p>
          <a:p>
            <a:pPr marL="0" indent="0">
              <a:buClrTx/>
              <a:buSzTx/>
              <a:buFontTx/>
              <a:buNone/>
              <a:defRPr sz="1400">
                <a:solidFill>
                  <a:srgbClr val="070303"/>
                </a:solidFill>
              </a:defRPr>
            </a:pPr>
          </a:p>
          <a:p>
            <a:pPr marL="0" indent="139700">
              <a:buSzTx/>
              <a:buNone/>
              <a:defRPr sz="1400">
                <a:solidFill>
                  <a:srgbClr val="070303"/>
                </a:solidFill>
              </a:defRPr>
            </a:pPr>
            <a:r>
              <a:t>What’s Coming?</a:t>
            </a:r>
          </a:p>
          <a:p>
            <a:pPr indent="-317500">
              <a:buClr>
                <a:srgbClr val="000000"/>
              </a:buClr>
              <a:buSzPts val="1400"/>
              <a:defRPr b="0" sz="1400">
                <a:solidFill>
                  <a:srgbClr val="070303"/>
                </a:solidFill>
              </a:defRPr>
            </a:pPr>
            <a:r>
              <a:t>Schedule</a:t>
            </a:r>
          </a:p>
        </p:txBody>
      </p:sp>
      <p:sp>
        <p:nvSpPr>
          <p:cNvPr id="308"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chedule"/>
          <p:cNvSpPr txBox="1"/>
          <p:nvPr>
            <p:ph type="title"/>
          </p:nvPr>
        </p:nvSpPr>
        <p:spPr>
          <a:prstGeom prst="rect">
            <a:avLst/>
          </a:prstGeom>
        </p:spPr>
        <p:txBody>
          <a:bodyPr/>
          <a:lstStyle>
            <a:lvl1pPr defTabSz="822959">
              <a:defRPr sz="2520"/>
            </a:lvl1pPr>
          </a:lstStyle>
          <a:p>
            <a:pPr/>
            <a:r>
              <a:t>Schedule</a:t>
            </a:r>
          </a:p>
        </p:txBody>
      </p:sp>
      <p:sp>
        <p:nvSpPr>
          <p:cNvPr id="313"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14" name="Table 1"/>
          <p:cNvGraphicFramePr/>
          <p:nvPr/>
        </p:nvGraphicFramePr>
        <p:xfrm>
          <a:off x="2082800" y="656771"/>
          <a:ext cx="4978400" cy="303732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44600"/>
                <a:gridCol w="1244600"/>
                <a:gridCol w="1244600"/>
                <a:gridCol w="1244600"/>
              </a:tblGrid>
              <a:tr h="253110">
                <a:tc>
                  <a:txBody>
                    <a:bodyPr/>
                    <a:lstStyle/>
                    <a:p>
                      <a:pPr algn="l" defTabSz="457200">
                        <a:defRPr sz="1800"/>
                      </a:pPr>
                      <a:r>
                        <a:rPr sz="1000">
                          <a:latin typeface="Helvetica Neue"/>
                          <a:ea typeface="Helvetica Neue"/>
                          <a:cs typeface="Helvetica Neue"/>
                          <a:sym typeface="Helvetica Neue"/>
                        </a:rPr>
                        <a:t>Session 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Kick Off</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9:05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9:20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Exposition &amp; Discussion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9:20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9:55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2</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Exposition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10:00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10:10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2</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Activity 1: Data Hierarchy of Needs Explained</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10:10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10:40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2</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Activity 2: Data Hierarchy of Needs Applied</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10:40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11:00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Lunch</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11:00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3</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Exposition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12:45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Exposition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12:45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12:50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Activity: Empathy Mapping Personas</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12:50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Exposition pt2</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1:20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1:30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Session 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Activity: Write a Quality Benchmark</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1:30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2:00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253110">
                <a:tc>
                  <a:txBody>
                    <a:bodyPr/>
                    <a:lstStyle/>
                    <a:p>
                      <a:pPr algn="l" defTabSz="457200">
                        <a:defRPr sz="1800"/>
                      </a:pPr>
                      <a:r>
                        <a:rPr sz="1000">
                          <a:latin typeface="Helvetica Neue"/>
                          <a:ea typeface="Helvetica Neue"/>
                          <a:cs typeface="Helvetica Neue"/>
                          <a:sym typeface="Helvetica Neue"/>
                        </a:rPr>
                        <a:t>Wrap Up</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1800"/>
                      </a:pPr>
                      <a:r>
                        <a:rPr sz="1000">
                          <a:latin typeface="Helvetica Neue"/>
                          <a:ea typeface="Helvetica Neue"/>
                          <a:cs typeface="Helvetica Neue"/>
                          <a:sym typeface="Helvetica Neue"/>
                        </a:rPr>
                        <a:t>Day 1 Wrap Up</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2:00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sz="1000">
                          <a:latin typeface="Helvetica Neue"/>
                          <a:ea typeface="Helvetica Neue"/>
                          <a:cs typeface="Helvetica Neue"/>
                          <a:sym typeface="Helvetica Neue"/>
                        </a:rPr>
                        <a:t>2:30</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AI Products in Business Context"/>
          <p:cNvSpPr txBox="1"/>
          <p:nvPr>
            <p:ph type="title"/>
          </p:nvPr>
        </p:nvSpPr>
        <p:spPr>
          <a:prstGeom prst="rect">
            <a:avLst/>
          </a:prstGeom>
        </p:spPr>
        <p:txBody>
          <a:bodyPr/>
          <a:lstStyle>
            <a:lvl1pPr defTabSz="777240">
              <a:defRPr sz="3570"/>
            </a:lvl1pPr>
          </a:lstStyle>
          <a:p>
            <a:pPr/>
            <a:r>
              <a:t>AI Products in Business Context</a:t>
            </a:r>
          </a:p>
        </p:txBody>
      </p:sp>
      <p:sp>
        <p:nvSpPr>
          <p:cNvPr id="319" name="Latent Value | Deferred Modernization | Schedule"/>
          <p:cNvSpPr txBox="1"/>
          <p:nvPr>
            <p:ph type="body" sz="quarter" idx="1"/>
          </p:nvPr>
        </p:nvSpPr>
        <p:spPr>
          <a:prstGeom prst="rect">
            <a:avLst/>
          </a:prstGeom>
        </p:spPr>
        <p:txBody>
          <a:bodyPr/>
          <a:lstStyle>
            <a:lvl1pPr>
              <a:defRPr b="0" sz="1100">
                <a:latin typeface="Helvetica Light"/>
                <a:ea typeface="Helvetica Light"/>
                <a:cs typeface="Helvetica Light"/>
                <a:sym typeface="Helvetica Light"/>
              </a:defRPr>
            </a:lvl1pPr>
          </a:lstStyle>
          <a:p>
            <a:pPr/>
            <a:r>
              <a:t>Latent Value | Deferred Modernization | Schedule</a:t>
            </a:r>
          </a:p>
        </p:txBody>
      </p:sp>
      <p:sp>
        <p:nvSpPr>
          <p:cNvPr id="320"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AI Products in Economic Context"/>
          <p:cNvSpPr txBox="1"/>
          <p:nvPr>
            <p:ph type="title"/>
          </p:nvPr>
        </p:nvSpPr>
        <p:spPr>
          <a:prstGeom prst="rect">
            <a:avLst/>
          </a:prstGeom>
        </p:spPr>
        <p:txBody>
          <a:bodyPr/>
          <a:lstStyle>
            <a:lvl1pPr defTabSz="822959">
              <a:defRPr sz="2520"/>
            </a:lvl1pPr>
          </a:lstStyle>
          <a:p>
            <a:pPr/>
            <a:r>
              <a:t>AI Products in Economic Context</a:t>
            </a:r>
          </a:p>
        </p:txBody>
      </p:sp>
      <p:sp>
        <p:nvSpPr>
          <p:cNvPr id="323" name="AI opens latent economic possibilities that also require significant, often long-deferred investments.…"/>
          <p:cNvSpPr txBox="1"/>
          <p:nvPr>
            <p:ph type="body" idx="1"/>
          </p:nvPr>
        </p:nvSpPr>
        <p:spPr>
          <a:prstGeom prst="rect">
            <a:avLst/>
          </a:prstGeom>
        </p:spPr>
        <p:txBody>
          <a:bodyPr/>
          <a:lstStyle/>
          <a:p>
            <a:pPr marL="0" indent="0">
              <a:buClrTx/>
              <a:buSzTx/>
              <a:buFontTx/>
              <a:buNone/>
              <a:defRPr b="0"/>
            </a:pPr>
            <a:r>
              <a:t>AI opens latent economic possibilities that also require significant, often long-deferred investments.</a:t>
            </a:r>
          </a:p>
          <a:p>
            <a:pPr marL="0" indent="0">
              <a:buClrTx/>
              <a:buSzTx/>
              <a:buFontTx/>
              <a:buNone/>
              <a:defRPr b="0"/>
            </a:pPr>
          </a:p>
          <a:p>
            <a:pPr marL="0" indent="0">
              <a:buClrTx/>
              <a:buSzTx/>
              <a:buFontTx/>
              <a:buNone/>
            </a:pPr>
            <a:r>
              <a:t>In this section</a:t>
            </a:r>
          </a:p>
          <a:p>
            <a:pPr marL="0" indent="0">
              <a:buClrTx/>
              <a:buSzTx/>
              <a:buFontTx/>
              <a:buNone/>
              <a:defRPr b="0"/>
            </a:pPr>
            <a:r>
              <a:t>4 case studies</a:t>
            </a:r>
            <a:br/>
            <a:r>
              <a:t>Latent value</a:t>
            </a:r>
          </a:p>
          <a:p>
            <a:pPr marL="0" indent="0">
              <a:buClrTx/>
              <a:buSzTx/>
              <a:buFontTx/>
              <a:buNone/>
              <a:defRPr b="0"/>
            </a:pPr>
            <a:r>
              <a:t>Deferred engineering work </a:t>
            </a:r>
          </a:p>
          <a:p>
            <a:pPr marL="0" indent="0">
              <a:buClrTx/>
              <a:buSzTx/>
              <a:buFontTx/>
              <a:buNone/>
              <a:defRPr b="0"/>
            </a:pPr>
          </a:p>
          <a:p>
            <a:pPr marL="0" indent="0">
              <a:buClrTx/>
              <a:buSzTx/>
              <a:buFontTx/>
              <a:buNone/>
              <a:defRPr b="0"/>
            </a:pPr>
          </a:p>
        </p:txBody>
      </p:sp>
      <p:sp>
        <p:nvSpPr>
          <p:cNvPr id="324"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Case Studies"/>
          <p:cNvSpPr txBox="1"/>
          <p:nvPr>
            <p:ph type="title"/>
          </p:nvPr>
        </p:nvSpPr>
        <p:spPr>
          <a:prstGeom prst="rect">
            <a:avLst/>
          </a:prstGeom>
        </p:spPr>
        <p:txBody>
          <a:bodyPr/>
          <a:lstStyle>
            <a:lvl1pPr defTabSz="822959">
              <a:defRPr sz="2520"/>
            </a:lvl1pPr>
          </a:lstStyle>
          <a:p>
            <a:pPr/>
            <a:r>
              <a:t>Case Studies</a:t>
            </a:r>
          </a:p>
        </p:txBody>
      </p:sp>
      <p:sp>
        <p:nvSpPr>
          <p:cNvPr id="329" name="Pfizer…"/>
          <p:cNvSpPr txBox="1"/>
          <p:nvPr>
            <p:ph type="body" sz="half" idx="1"/>
          </p:nvPr>
        </p:nvSpPr>
        <p:spPr>
          <a:xfrm>
            <a:off x="311699" y="920799"/>
            <a:ext cx="8520602" cy="1852843"/>
          </a:xfrm>
          <a:prstGeom prst="rect">
            <a:avLst/>
          </a:prstGeom>
        </p:spPr>
        <p:txBody>
          <a:bodyPr/>
          <a:lstStyle/>
          <a:p>
            <a:pPr/>
            <a:r>
              <a:t>Pfizer</a:t>
            </a:r>
          </a:p>
          <a:p>
            <a:pPr/>
            <a:r>
              <a:t>Volkswagen</a:t>
            </a:r>
          </a:p>
          <a:p>
            <a:pPr/>
            <a:r>
              <a:t>Lockheed Martin</a:t>
            </a:r>
          </a:p>
          <a:p>
            <a:pPr/>
            <a:r>
              <a:t>Sharp Business Systems</a:t>
            </a:r>
          </a:p>
        </p:txBody>
      </p:sp>
      <p:sp>
        <p:nvSpPr>
          <p:cNvPr id="330" name="Slide Number"/>
          <p:cNvSpPr txBox="1"/>
          <p:nvPr>
            <p:ph type="sldNum" sz="quarter" idx="2"/>
          </p:nvPr>
        </p:nvSpPr>
        <p:spPr>
          <a:xfrm>
            <a:off x="8754976" y="4700819"/>
            <a:ext cx="266182" cy="3183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1" name="Constraints on success…"/>
          <p:cNvSpPr/>
          <p:nvPr/>
        </p:nvSpPr>
        <p:spPr>
          <a:xfrm>
            <a:off x="220101" y="3102230"/>
            <a:ext cx="2032001" cy="127000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p>
            <a:pPr algn="ctr">
              <a:defRPr b="1">
                <a:solidFill>
                  <a:srgbClr val="FFFFFF"/>
                </a:solidFill>
              </a:defRPr>
            </a:pPr>
            <a:r>
              <a:t>Constraints on success </a:t>
            </a:r>
          </a:p>
          <a:p>
            <a:pPr algn="ctr">
              <a:defRPr b="1">
                <a:solidFill>
                  <a:srgbClr val="FFFFFF"/>
                </a:solidFill>
              </a:defRPr>
            </a:pPr>
          </a:p>
          <a:p>
            <a:pPr algn="ctr">
              <a:defRPr b="1">
                <a:solidFill>
                  <a:srgbClr val="FFFFFF"/>
                </a:solidFill>
              </a:defRPr>
            </a:pPr>
            <a:r>
              <a:t>Legacy data</a:t>
            </a:r>
          </a:p>
          <a:p>
            <a:pPr algn="ctr">
              <a:defRPr b="1">
                <a:solidFill>
                  <a:srgbClr val="FFFFFF"/>
                </a:solidFill>
              </a:defRPr>
            </a:pPr>
            <a:r>
              <a:t>Tech debt</a:t>
            </a:r>
          </a:p>
        </p:txBody>
      </p:sp>
      <p:sp>
        <p:nvSpPr>
          <p:cNvPr id="332" name="Major engineering lift preceded or ran in parallel with AI work"/>
          <p:cNvSpPr/>
          <p:nvPr/>
        </p:nvSpPr>
        <p:spPr>
          <a:xfrm>
            <a:off x="2444033" y="3102230"/>
            <a:ext cx="2032001" cy="127000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a:solidFill>
                  <a:srgbClr val="FFFFFF"/>
                </a:solidFill>
              </a:defRPr>
            </a:lvl1pPr>
          </a:lstStyle>
          <a:p>
            <a:pPr/>
            <a:r>
              <a:t>Major engineering lift preceded or ran in parallel with AI work</a:t>
            </a:r>
          </a:p>
        </p:txBody>
      </p:sp>
      <p:sp>
        <p:nvSpPr>
          <p:cNvPr id="333" name="AI unlocked new automation or strategic insights"/>
          <p:cNvSpPr/>
          <p:nvPr/>
        </p:nvSpPr>
        <p:spPr>
          <a:xfrm>
            <a:off x="4667966" y="3102230"/>
            <a:ext cx="2032001" cy="127000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a:solidFill>
                  <a:srgbClr val="FFFFFF"/>
                </a:solidFill>
              </a:defRPr>
            </a:lvl1pPr>
          </a:lstStyle>
          <a:p>
            <a:pPr/>
            <a:r>
              <a:t>AI unlocked new automation or strategic insights</a:t>
            </a:r>
          </a:p>
        </p:txBody>
      </p:sp>
      <p:sp>
        <p:nvSpPr>
          <p:cNvPr id="334" name="Major engineering lift preceded or ran in parallel with AI work"/>
          <p:cNvSpPr/>
          <p:nvPr/>
        </p:nvSpPr>
        <p:spPr>
          <a:xfrm>
            <a:off x="6891898" y="3102230"/>
            <a:ext cx="2032001" cy="1270001"/>
          </a:xfrm>
          <a:prstGeom prst="rect">
            <a:avLst/>
          </a:prstGeom>
          <a:solidFill>
            <a:srgbClr val="47A4EB"/>
          </a:solidFill>
          <a:ln w="12700">
            <a:miter lim="400000"/>
          </a:ln>
          <a:extLst>
            <a:ext uri="{C572A759-6A51-4108-AA02-DFA0A04FC94B}">
              <ma14:wrappingTextBoxFlag xmlns:ma14="http://schemas.microsoft.com/office/mac/drawingml/2011/main" val="1"/>
            </a:ext>
          </a:extLst>
        </p:spPr>
        <p:txBody>
          <a:bodyPr lIns="0" tIns="0" rIns="0" bIns="0" anchor="ctr"/>
          <a:lstStyle>
            <a:lvl1pPr algn="ctr">
              <a:defRPr b="1">
                <a:solidFill>
                  <a:srgbClr val="FFFFFF"/>
                </a:solidFill>
              </a:defRPr>
            </a:lvl1pPr>
          </a:lstStyle>
          <a:p>
            <a:pPr/>
            <a:r>
              <a:t>Major engineering lift preceded or ran in parallel with AI work</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